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9"/>
  </p:notesMasterIdLst>
  <p:sldIdLst>
    <p:sldId id="592" r:id="rId4"/>
    <p:sldId id="587" r:id="rId5"/>
    <p:sldId id="593" r:id="rId6"/>
    <p:sldId id="334" r:id="rId7"/>
    <p:sldId id="562" r:id="rId8"/>
    <p:sldId id="563" r:id="rId9"/>
    <p:sldId id="544" r:id="rId10"/>
    <p:sldId id="583" r:id="rId11"/>
    <p:sldId id="568" r:id="rId12"/>
    <p:sldId id="569" r:id="rId13"/>
    <p:sldId id="584" r:id="rId14"/>
    <p:sldId id="585" r:id="rId15"/>
    <p:sldId id="570" r:id="rId16"/>
    <p:sldId id="594" r:id="rId17"/>
    <p:sldId id="258" r:id="rId18"/>
    <p:sldId id="259" r:id="rId19"/>
    <p:sldId id="260" r:id="rId20"/>
    <p:sldId id="261" r:id="rId21"/>
    <p:sldId id="262" r:id="rId22"/>
    <p:sldId id="267" r:id="rId23"/>
    <p:sldId id="268" r:id="rId24"/>
    <p:sldId id="270" r:id="rId25"/>
    <p:sldId id="269" r:id="rId26"/>
    <p:sldId id="272" r:id="rId27"/>
    <p:sldId id="273" r:id="rId28"/>
    <p:sldId id="274" r:id="rId29"/>
    <p:sldId id="271" r:id="rId30"/>
    <p:sldId id="275" r:id="rId31"/>
    <p:sldId id="595" r:id="rId32"/>
    <p:sldId id="591" r:id="rId33"/>
    <p:sldId id="580" r:id="rId34"/>
    <p:sldId id="581" r:id="rId35"/>
    <p:sldId id="582" r:id="rId36"/>
    <p:sldId id="590" r:id="rId37"/>
    <p:sldId id="543" r:id="rId38"/>
  </p:sldIdLst>
  <p:sldSz cx="12192000" cy="6858000"/>
  <p:notesSz cx="6797675" cy="9926638"/>
  <p:defaultTextStyle>
    <a:defPPr>
      <a:defRPr lang="fr-FR"/>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0" autoAdjust="0"/>
    <p:restoredTop sz="68844" autoAdjust="0"/>
  </p:normalViewPr>
  <p:slideViewPr>
    <p:cSldViewPr snapToGrid="0">
      <p:cViewPr varScale="1">
        <p:scale>
          <a:sx n="76" d="100"/>
          <a:sy n="76" d="100"/>
        </p:scale>
        <p:origin x="213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19D590-C8EC-47E1-96B9-D1F45AF0EED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CH"/>
        </a:p>
      </dgm:t>
    </dgm:pt>
    <dgm:pt modelId="{B759ED94-D1A7-40E2-97A4-A59E9A62CC6F}">
      <dgm:prSet phldrT="[Texte]"/>
      <dgm:spPr/>
      <dgm:t>
        <a:bodyPr/>
        <a:lstStyle/>
        <a:p>
          <a:r>
            <a:rPr lang="fr-CH" dirty="0"/>
            <a:t>Évaluation clinique infirmière</a:t>
          </a:r>
        </a:p>
      </dgm:t>
    </dgm:pt>
    <dgm:pt modelId="{34BBBFB5-67F1-49A9-92CB-EF1930CFF28A}" type="parTrans" cxnId="{C28B9697-B60B-4271-B415-01061B1A62C0}">
      <dgm:prSet/>
      <dgm:spPr/>
      <dgm:t>
        <a:bodyPr/>
        <a:lstStyle/>
        <a:p>
          <a:endParaRPr lang="fr-CH"/>
        </a:p>
      </dgm:t>
    </dgm:pt>
    <dgm:pt modelId="{E746F06E-FEB7-4CAE-B303-46E1308669A9}" type="sibTrans" cxnId="{C28B9697-B60B-4271-B415-01061B1A62C0}">
      <dgm:prSet/>
      <dgm:spPr/>
      <dgm:t>
        <a:bodyPr/>
        <a:lstStyle/>
        <a:p>
          <a:endParaRPr lang="fr-CH"/>
        </a:p>
      </dgm:t>
    </dgm:pt>
    <dgm:pt modelId="{8F0B1376-EA47-43C1-9648-8891E0DFEB7F}">
      <dgm:prSet phldrT="[Texte]"/>
      <dgm:spPr/>
      <dgm:t>
        <a:bodyPr/>
        <a:lstStyle/>
        <a:p>
          <a:r>
            <a:rPr lang="fr-CH" dirty="0"/>
            <a:t>Besoins en santé</a:t>
          </a:r>
        </a:p>
      </dgm:t>
    </dgm:pt>
    <dgm:pt modelId="{CA99BD30-70B6-43AB-B362-4F066A31155F}" type="parTrans" cxnId="{615DDF89-DECD-4552-846E-56754BB885A4}">
      <dgm:prSet/>
      <dgm:spPr/>
      <dgm:t>
        <a:bodyPr/>
        <a:lstStyle/>
        <a:p>
          <a:endParaRPr lang="fr-CH"/>
        </a:p>
      </dgm:t>
    </dgm:pt>
    <dgm:pt modelId="{7066541A-DC67-4F06-921D-E98F90B5955F}" type="sibTrans" cxnId="{615DDF89-DECD-4552-846E-56754BB885A4}">
      <dgm:prSet/>
      <dgm:spPr/>
      <dgm:t>
        <a:bodyPr/>
        <a:lstStyle/>
        <a:p>
          <a:endParaRPr lang="fr-CH"/>
        </a:p>
      </dgm:t>
    </dgm:pt>
    <dgm:pt modelId="{F4E3529F-5DA2-49F3-9049-4531652DE0A7}">
      <dgm:prSet phldrT="[Texte]"/>
      <dgm:spPr/>
      <dgm:t>
        <a:bodyPr/>
        <a:lstStyle/>
        <a:p>
          <a:r>
            <a:rPr lang="fr-CH" dirty="0"/>
            <a:t>Profil et besoins spécifiques du patient</a:t>
          </a:r>
        </a:p>
      </dgm:t>
    </dgm:pt>
    <dgm:pt modelId="{31AAF7D9-4C00-41A7-9E1B-7E5F2911ABEA}" type="parTrans" cxnId="{8314B118-8A03-4CD6-AF16-085AF7C0E804}">
      <dgm:prSet/>
      <dgm:spPr/>
      <dgm:t>
        <a:bodyPr/>
        <a:lstStyle/>
        <a:p>
          <a:endParaRPr lang="fr-CH"/>
        </a:p>
      </dgm:t>
    </dgm:pt>
    <dgm:pt modelId="{A4B87A75-C33B-4791-A1A0-CD8AB873AF0C}" type="sibTrans" cxnId="{8314B118-8A03-4CD6-AF16-085AF7C0E804}">
      <dgm:prSet/>
      <dgm:spPr/>
      <dgm:t>
        <a:bodyPr/>
        <a:lstStyle/>
        <a:p>
          <a:endParaRPr lang="fr-CH"/>
        </a:p>
      </dgm:t>
    </dgm:pt>
    <dgm:pt modelId="{BCA5A01E-7302-4AFC-B1E2-0D9762F07711}">
      <dgm:prSet phldrT="[Texte]"/>
      <dgm:spPr/>
      <dgm:t>
        <a:bodyPr/>
        <a:lstStyle/>
        <a:p>
          <a:r>
            <a:rPr lang="fr-CH" dirty="0"/>
            <a:t>Préparation des partenaires</a:t>
          </a:r>
        </a:p>
      </dgm:t>
    </dgm:pt>
    <dgm:pt modelId="{90413687-5AA6-4B3E-A325-810A444EBA87}" type="parTrans" cxnId="{68145ECE-5768-454B-80EE-CC541C9ADC61}">
      <dgm:prSet/>
      <dgm:spPr/>
      <dgm:t>
        <a:bodyPr/>
        <a:lstStyle/>
        <a:p>
          <a:endParaRPr lang="fr-CH"/>
        </a:p>
      </dgm:t>
    </dgm:pt>
    <dgm:pt modelId="{5406FCC2-AA03-4CCD-BE57-88CAF340B964}" type="sibTrans" cxnId="{68145ECE-5768-454B-80EE-CC541C9ADC61}">
      <dgm:prSet/>
      <dgm:spPr/>
      <dgm:t>
        <a:bodyPr/>
        <a:lstStyle/>
        <a:p>
          <a:endParaRPr lang="fr-CH"/>
        </a:p>
      </dgm:t>
    </dgm:pt>
    <dgm:pt modelId="{039473D0-09F0-4C37-BE6C-768FC858EB3B}">
      <dgm:prSet phldrT="[Texte]"/>
      <dgm:spPr/>
      <dgm:t>
        <a:bodyPr/>
        <a:lstStyle/>
        <a:p>
          <a:r>
            <a:rPr lang="fr-CH" dirty="0"/>
            <a:t>Patient</a:t>
          </a:r>
        </a:p>
      </dgm:t>
    </dgm:pt>
    <dgm:pt modelId="{EFBE863E-7A0C-4946-8B8D-CDC3D731D91F}" type="parTrans" cxnId="{0E25E1FC-8B77-439D-A1E4-8C0088ECB6AB}">
      <dgm:prSet/>
      <dgm:spPr/>
      <dgm:t>
        <a:bodyPr/>
        <a:lstStyle/>
        <a:p>
          <a:endParaRPr lang="fr-CH"/>
        </a:p>
      </dgm:t>
    </dgm:pt>
    <dgm:pt modelId="{ED224D49-0F91-43C7-B434-821E7CC91EAE}" type="sibTrans" cxnId="{0E25E1FC-8B77-439D-A1E4-8C0088ECB6AB}">
      <dgm:prSet/>
      <dgm:spPr/>
      <dgm:t>
        <a:bodyPr/>
        <a:lstStyle/>
        <a:p>
          <a:endParaRPr lang="fr-CH"/>
        </a:p>
      </dgm:t>
    </dgm:pt>
    <dgm:pt modelId="{BB135FEE-5531-4700-82D3-A7AD5CFCB17C}">
      <dgm:prSet phldrT="[Texte]"/>
      <dgm:spPr/>
      <dgm:t>
        <a:bodyPr/>
        <a:lstStyle/>
        <a:p>
          <a:r>
            <a:rPr lang="fr-CH" dirty="0"/>
            <a:t>Proches aidants</a:t>
          </a:r>
        </a:p>
      </dgm:t>
    </dgm:pt>
    <dgm:pt modelId="{66DB4261-9FCF-4448-8DAE-98ACB10F1DD2}" type="parTrans" cxnId="{9519A9BB-84A7-4494-969E-DA98FE1596D1}">
      <dgm:prSet/>
      <dgm:spPr/>
      <dgm:t>
        <a:bodyPr/>
        <a:lstStyle/>
        <a:p>
          <a:endParaRPr lang="fr-CH"/>
        </a:p>
      </dgm:t>
    </dgm:pt>
    <dgm:pt modelId="{002A9621-4E57-41E8-8F3C-EF4240DFA599}" type="sibTrans" cxnId="{9519A9BB-84A7-4494-969E-DA98FE1596D1}">
      <dgm:prSet/>
      <dgm:spPr/>
      <dgm:t>
        <a:bodyPr/>
        <a:lstStyle/>
        <a:p>
          <a:endParaRPr lang="fr-CH"/>
        </a:p>
      </dgm:t>
    </dgm:pt>
    <dgm:pt modelId="{F7280E9F-2C8C-4621-B4C8-EA105CA78CFD}">
      <dgm:prSet phldrT="[Texte]"/>
      <dgm:spPr/>
      <dgm:t>
        <a:bodyPr/>
        <a:lstStyle/>
        <a:p>
          <a:r>
            <a:rPr lang="fr-CH" dirty="0"/>
            <a:t>Ajustements raisonnables</a:t>
          </a:r>
        </a:p>
      </dgm:t>
    </dgm:pt>
    <dgm:pt modelId="{B4381E62-B12C-4A13-AEC9-DC0D140F8505}" type="parTrans" cxnId="{742475E0-259A-45D7-9A96-DA5FE1320A0C}">
      <dgm:prSet/>
      <dgm:spPr/>
      <dgm:t>
        <a:bodyPr/>
        <a:lstStyle/>
        <a:p>
          <a:endParaRPr lang="fr-CH"/>
        </a:p>
      </dgm:t>
    </dgm:pt>
    <dgm:pt modelId="{390DE0C2-D0F3-42A4-9672-5DE3D76A3E7C}" type="sibTrans" cxnId="{742475E0-259A-45D7-9A96-DA5FE1320A0C}">
      <dgm:prSet/>
      <dgm:spPr/>
      <dgm:t>
        <a:bodyPr/>
        <a:lstStyle/>
        <a:p>
          <a:endParaRPr lang="fr-CH"/>
        </a:p>
      </dgm:t>
    </dgm:pt>
    <dgm:pt modelId="{DE8E1C8D-EA8B-416B-9E52-30E0C2AFBE09}">
      <dgm:prSet phldrT="[Texte]"/>
      <dgm:spPr/>
      <dgm:t>
        <a:bodyPr/>
        <a:lstStyle/>
        <a:p>
          <a:r>
            <a:rPr lang="fr-CH" dirty="0"/>
            <a:t>Adaptation du parcours de soins</a:t>
          </a:r>
        </a:p>
      </dgm:t>
    </dgm:pt>
    <dgm:pt modelId="{FBE6852E-BACB-4DCA-935D-94ED4998C785}" type="parTrans" cxnId="{C3EAEC3F-A195-4910-8C86-0E510D0C68BE}">
      <dgm:prSet/>
      <dgm:spPr/>
      <dgm:t>
        <a:bodyPr/>
        <a:lstStyle/>
        <a:p>
          <a:endParaRPr lang="fr-CH"/>
        </a:p>
      </dgm:t>
    </dgm:pt>
    <dgm:pt modelId="{778C5AF0-6F45-4FF3-BDCF-60E157EDEF34}" type="sibTrans" cxnId="{C3EAEC3F-A195-4910-8C86-0E510D0C68BE}">
      <dgm:prSet/>
      <dgm:spPr/>
      <dgm:t>
        <a:bodyPr/>
        <a:lstStyle/>
        <a:p>
          <a:endParaRPr lang="fr-CH"/>
        </a:p>
      </dgm:t>
    </dgm:pt>
    <dgm:pt modelId="{51FD6BE8-E99C-4C57-A24B-5D15A4D099DA}">
      <dgm:prSet phldrT="[Texte]"/>
      <dgm:spPr/>
      <dgm:t>
        <a:bodyPr/>
        <a:lstStyle/>
        <a:p>
          <a:r>
            <a:rPr lang="fr-CH" dirty="0"/>
            <a:t>Équipe interprofessionnelle </a:t>
          </a:r>
        </a:p>
      </dgm:t>
    </dgm:pt>
    <dgm:pt modelId="{68911DE6-3A09-4071-B4BC-8C7B51663C5C}" type="parTrans" cxnId="{ED5ED482-6B00-43E2-A3B4-A218DB2768E8}">
      <dgm:prSet/>
      <dgm:spPr/>
      <dgm:t>
        <a:bodyPr/>
        <a:lstStyle/>
        <a:p>
          <a:endParaRPr lang="fr-CH"/>
        </a:p>
      </dgm:t>
    </dgm:pt>
    <dgm:pt modelId="{BC674376-D1E4-47FA-BA9D-E0FBCF153EB4}" type="sibTrans" cxnId="{ED5ED482-6B00-43E2-A3B4-A218DB2768E8}">
      <dgm:prSet/>
      <dgm:spPr/>
      <dgm:t>
        <a:bodyPr/>
        <a:lstStyle/>
        <a:p>
          <a:endParaRPr lang="fr-CH"/>
        </a:p>
      </dgm:t>
    </dgm:pt>
    <dgm:pt modelId="{F8816528-28BE-4CF0-BB32-F5D430A0AE45}" type="pres">
      <dgm:prSet presAssocID="{7F19D590-C8EC-47E1-96B9-D1F45AF0EEDA}" presName="Name0" presStyleCnt="0">
        <dgm:presLayoutVars>
          <dgm:dir/>
          <dgm:animLvl val="lvl"/>
          <dgm:resizeHandles val="exact"/>
        </dgm:presLayoutVars>
      </dgm:prSet>
      <dgm:spPr/>
    </dgm:pt>
    <dgm:pt modelId="{3F00B4FD-F9BB-4B35-A2E5-88A219E9C680}" type="pres">
      <dgm:prSet presAssocID="{B759ED94-D1A7-40E2-97A4-A59E9A62CC6F}" presName="composite" presStyleCnt="0"/>
      <dgm:spPr/>
    </dgm:pt>
    <dgm:pt modelId="{D2B2E050-4BCC-44FC-BFC9-B40FB7285E85}" type="pres">
      <dgm:prSet presAssocID="{B759ED94-D1A7-40E2-97A4-A59E9A62CC6F}" presName="parTx" presStyleLbl="alignNode1" presStyleIdx="0" presStyleCnt="3">
        <dgm:presLayoutVars>
          <dgm:chMax val="0"/>
          <dgm:chPref val="0"/>
          <dgm:bulletEnabled val="1"/>
        </dgm:presLayoutVars>
      </dgm:prSet>
      <dgm:spPr/>
    </dgm:pt>
    <dgm:pt modelId="{001C40F7-9403-4A89-8845-820AA0EABEA9}" type="pres">
      <dgm:prSet presAssocID="{B759ED94-D1A7-40E2-97A4-A59E9A62CC6F}" presName="desTx" presStyleLbl="alignAccFollowNode1" presStyleIdx="0" presStyleCnt="3">
        <dgm:presLayoutVars>
          <dgm:bulletEnabled val="1"/>
        </dgm:presLayoutVars>
      </dgm:prSet>
      <dgm:spPr/>
    </dgm:pt>
    <dgm:pt modelId="{DE45CFB1-F92B-40BD-BA56-C3F7AFD83997}" type="pres">
      <dgm:prSet presAssocID="{E746F06E-FEB7-4CAE-B303-46E1308669A9}" presName="space" presStyleCnt="0"/>
      <dgm:spPr/>
    </dgm:pt>
    <dgm:pt modelId="{C584C5E1-7679-4FA3-8656-91C5342CCA24}" type="pres">
      <dgm:prSet presAssocID="{BCA5A01E-7302-4AFC-B1E2-0D9762F07711}" presName="composite" presStyleCnt="0"/>
      <dgm:spPr/>
    </dgm:pt>
    <dgm:pt modelId="{AB34A0CA-5111-4FE1-BC23-529B22E8134C}" type="pres">
      <dgm:prSet presAssocID="{BCA5A01E-7302-4AFC-B1E2-0D9762F07711}" presName="parTx" presStyleLbl="alignNode1" presStyleIdx="1" presStyleCnt="3">
        <dgm:presLayoutVars>
          <dgm:chMax val="0"/>
          <dgm:chPref val="0"/>
          <dgm:bulletEnabled val="1"/>
        </dgm:presLayoutVars>
      </dgm:prSet>
      <dgm:spPr/>
    </dgm:pt>
    <dgm:pt modelId="{79DFEAFE-42F5-436E-86B1-C8D98409AC5E}" type="pres">
      <dgm:prSet presAssocID="{BCA5A01E-7302-4AFC-B1E2-0D9762F07711}" presName="desTx" presStyleLbl="alignAccFollowNode1" presStyleIdx="1" presStyleCnt="3">
        <dgm:presLayoutVars>
          <dgm:bulletEnabled val="1"/>
        </dgm:presLayoutVars>
      </dgm:prSet>
      <dgm:spPr/>
    </dgm:pt>
    <dgm:pt modelId="{78E14A94-2BDE-43BA-AFB4-7013A4C06E43}" type="pres">
      <dgm:prSet presAssocID="{5406FCC2-AA03-4CCD-BE57-88CAF340B964}" presName="space" presStyleCnt="0"/>
      <dgm:spPr/>
    </dgm:pt>
    <dgm:pt modelId="{7B9FE1BC-8B91-45B8-A35C-6D6B2E10B4CB}" type="pres">
      <dgm:prSet presAssocID="{F7280E9F-2C8C-4621-B4C8-EA105CA78CFD}" presName="composite" presStyleCnt="0"/>
      <dgm:spPr/>
    </dgm:pt>
    <dgm:pt modelId="{7B35C67B-3377-49EC-B1CA-A21895DC4848}" type="pres">
      <dgm:prSet presAssocID="{F7280E9F-2C8C-4621-B4C8-EA105CA78CFD}" presName="parTx" presStyleLbl="alignNode1" presStyleIdx="2" presStyleCnt="3">
        <dgm:presLayoutVars>
          <dgm:chMax val="0"/>
          <dgm:chPref val="0"/>
          <dgm:bulletEnabled val="1"/>
        </dgm:presLayoutVars>
      </dgm:prSet>
      <dgm:spPr/>
    </dgm:pt>
    <dgm:pt modelId="{07C5BCD4-836B-4EF6-8FC4-10BEA000297E}" type="pres">
      <dgm:prSet presAssocID="{F7280E9F-2C8C-4621-B4C8-EA105CA78CFD}" presName="desTx" presStyleLbl="alignAccFollowNode1" presStyleIdx="2" presStyleCnt="3">
        <dgm:presLayoutVars>
          <dgm:bulletEnabled val="1"/>
        </dgm:presLayoutVars>
      </dgm:prSet>
      <dgm:spPr/>
    </dgm:pt>
  </dgm:ptLst>
  <dgm:cxnLst>
    <dgm:cxn modelId="{8A70F200-5478-417F-9671-F70E0300328A}" type="presOf" srcId="{BB135FEE-5531-4700-82D3-A7AD5CFCB17C}" destId="{79DFEAFE-42F5-436E-86B1-C8D98409AC5E}" srcOrd="0" destOrd="1" presId="urn:microsoft.com/office/officeart/2005/8/layout/hList1"/>
    <dgm:cxn modelId="{8314B118-8A03-4CD6-AF16-085AF7C0E804}" srcId="{B759ED94-D1A7-40E2-97A4-A59E9A62CC6F}" destId="{F4E3529F-5DA2-49F3-9049-4531652DE0A7}" srcOrd="1" destOrd="0" parTransId="{31AAF7D9-4C00-41A7-9E1B-7E5F2911ABEA}" sibTransId="{A4B87A75-C33B-4791-A1A0-CD8AB873AF0C}"/>
    <dgm:cxn modelId="{DE74D21C-9DA2-4438-A09B-F2008FE8C7D8}" type="presOf" srcId="{7F19D590-C8EC-47E1-96B9-D1F45AF0EEDA}" destId="{F8816528-28BE-4CF0-BB32-F5D430A0AE45}" srcOrd="0" destOrd="0" presId="urn:microsoft.com/office/officeart/2005/8/layout/hList1"/>
    <dgm:cxn modelId="{13AC4721-E4A0-4DB1-B2EA-9DADE81B4CCD}" type="presOf" srcId="{F4E3529F-5DA2-49F3-9049-4531652DE0A7}" destId="{001C40F7-9403-4A89-8845-820AA0EABEA9}" srcOrd="0" destOrd="1" presId="urn:microsoft.com/office/officeart/2005/8/layout/hList1"/>
    <dgm:cxn modelId="{13899030-EE85-4E54-96C0-4C303209BA1C}" type="presOf" srcId="{BCA5A01E-7302-4AFC-B1E2-0D9762F07711}" destId="{AB34A0CA-5111-4FE1-BC23-529B22E8134C}" srcOrd="0" destOrd="0" presId="urn:microsoft.com/office/officeart/2005/8/layout/hList1"/>
    <dgm:cxn modelId="{C3EAEC3F-A195-4910-8C86-0E510D0C68BE}" srcId="{F7280E9F-2C8C-4621-B4C8-EA105CA78CFD}" destId="{DE8E1C8D-EA8B-416B-9E52-30E0C2AFBE09}" srcOrd="0" destOrd="0" parTransId="{FBE6852E-BACB-4DCA-935D-94ED4998C785}" sibTransId="{778C5AF0-6F45-4FF3-BDCF-60E157EDEF34}"/>
    <dgm:cxn modelId="{7B54F044-BA66-44C5-9228-675B6F64A4A8}" type="presOf" srcId="{51FD6BE8-E99C-4C57-A24B-5D15A4D099DA}" destId="{79DFEAFE-42F5-436E-86B1-C8D98409AC5E}" srcOrd="0" destOrd="2" presId="urn:microsoft.com/office/officeart/2005/8/layout/hList1"/>
    <dgm:cxn modelId="{A9DA9146-42AC-4D7F-B256-64CF2FB97C05}" type="presOf" srcId="{F7280E9F-2C8C-4621-B4C8-EA105CA78CFD}" destId="{7B35C67B-3377-49EC-B1CA-A21895DC4848}" srcOrd="0" destOrd="0" presId="urn:microsoft.com/office/officeart/2005/8/layout/hList1"/>
    <dgm:cxn modelId="{344B4D48-E93F-43AB-95FD-278766236016}" type="presOf" srcId="{039473D0-09F0-4C37-BE6C-768FC858EB3B}" destId="{79DFEAFE-42F5-436E-86B1-C8D98409AC5E}" srcOrd="0" destOrd="0" presId="urn:microsoft.com/office/officeart/2005/8/layout/hList1"/>
    <dgm:cxn modelId="{4CA76C4D-1C03-4D62-9476-1996FB521034}" type="presOf" srcId="{DE8E1C8D-EA8B-416B-9E52-30E0C2AFBE09}" destId="{07C5BCD4-836B-4EF6-8FC4-10BEA000297E}" srcOrd="0" destOrd="0" presId="urn:microsoft.com/office/officeart/2005/8/layout/hList1"/>
    <dgm:cxn modelId="{ED5ED482-6B00-43E2-A3B4-A218DB2768E8}" srcId="{BCA5A01E-7302-4AFC-B1E2-0D9762F07711}" destId="{51FD6BE8-E99C-4C57-A24B-5D15A4D099DA}" srcOrd="2" destOrd="0" parTransId="{68911DE6-3A09-4071-B4BC-8C7B51663C5C}" sibTransId="{BC674376-D1E4-47FA-BA9D-E0FBCF153EB4}"/>
    <dgm:cxn modelId="{615DDF89-DECD-4552-846E-56754BB885A4}" srcId="{B759ED94-D1A7-40E2-97A4-A59E9A62CC6F}" destId="{8F0B1376-EA47-43C1-9648-8891E0DFEB7F}" srcOrd="0" destOrd="0" parTransId="{CA99BD30-70B6-43AB-B362-4F066A31155F}" sibTransId="{7066541A-DC67-4F06-921D-E98F90B5955F}"/>
    <dgm:cxn modelId="{C28B9697-B60B-4271-B415-01061B1A62C0}" srcId="{7F19D590-C8EC-47E1-96B9-D1F45AF0EEDA}" destId="{B759ED94-D1A7-40E2-97A4-A59E9A62CC6F}" srcOrd="0" destOrd="0" parTransId="{34BBBFB5-67F1-49A9-92CB-EF1930CFF28A}" sibTransId="{E746F06E-FEB7-4CAE-B303-46E1308669A9}"/>
    <dgm:cxn modelId="{02EC16B5-0CCA-41F8-AF15-EC0056A7D2A0}" type="presOf" srcId="{B759ED94-D1A7-40E2-97A4-A59E9A62CC6F}" destId="{D2B2E050-4BCC-44FC-BFC9-B40FB7285E85}" srcOrd="0" destOrd="0" presId="urn:microsoft.com/office/officeart/2005/8/layout/hList1"/>
    <dgm:cxn modelId="{9519A9BB-84A7-4494-969E-DA98FE1596D1}" srcId="{BCA5A01E-7302-4AFC-B1E2-0D9762F07711}" destId="{BB135FEE-5531-4700-82D3-A7AD5CFCB17C}" srcOrd="1" destOrd="0" parTransId="{66DB4261-9FCF-4448-8DAE-98ACB10F1DD2}" sibTransId="{002A9621-4E57-41E8-8F3C-EF4240DFA599}"/>
    <dgm:cxn modelId="{BA8201BC-9F22-4AE4-98BD-F29427AD7EE1}" type="presOf" srcId="{8F0B1376-EA47-43C1-9648-8891E0DFEB7F}" destId="{001C40F7-9403-4A89-8845-820AA0EABEA9}" srcOrd="0" destOrd="0" presId="urn:microsoft.com/office/officeart/2005/8/layout/hList1"/>
    <dgm:cxn modelId="{68145ECE-5768-454B-80EE-CC541C9ADC61}" srcId="{7F19D590-C8EC-47E1-96B9-D1F45AF0EEDA}" destId="{BCA5A01E-7302-4AFC-B1E2-0D9762F07711}" srcOrd="1" destOrd="0" parTransId="{90413687-5AA6-4B3E-A325-810A444EBA87}" sibTransId="{5406FCC2-AA03-4CCD-BE57-88CAF340B964}"/>
    <dgm:cxn modelId="{742475E0-259A-45D7-9A96-DA5FE1320A0C}" srcId="{7F19D590-C8EC-47E1-96B9-D1F45AF0EEDA}" destId="{F7280E9F-2C8C-4621-B4C8-EA105CA78CFD}" srcOrd="2" destOrd="0" parTransId="{B4381E62-B12C-4A13-AEC9-DC0D140F8505}" sibTransId="{390DE0C2-D0F3-42A4-9672-5DE3D76A3E7C}"/>
    <dgm:cxn modelId="{0E25E1FC-8B77-439D-A1E4-8C0088ECB6AB}" srcId="{BCA5A01E-7302-4AFC-B1E2-0D9762F07711}" destId="{039473D0-09F0-4C37-BE6C-768FC858EB3B}" srcOrd="0" destOrd="0" parTransId="{EFBE863E-7A0C-4946-8B8D-CDC3D731D91F}" sibTransId="{ED224D49-0F91-43C7-B434-821E7CC91EAE}"/>
    <dgm:cxn modelId="{705F47BB-DDFA-4E3F-A361-E10078AE274F}" type="presParOf" srcId="{F8816528-28BE-4CF0-BB32-F5D430A0AE45}" destId="{3F00B4FD-F9BB-4B35-A2E5-88A219E9C680}" srcOrd="0" destOrd="0" presId="urn:microsoft.com/office/officeart/2005/8/layout/hList1"/>
    <dgm:cxn modelId="{92357061-45B0-4723-9654-68C1B44E1AD2}" type="presParOf" srcId="{3F00B4FD-F9BB-4B35-A2E5-88A219E9C680}" destId="{D2B2E050-4BCC-44FC-BFC9-B40FB7285E85}" srcOrd="0" destOrd="0" presId="urn:microsoft.com/office/officeart/2005/8/layout/hList1"/>
    <dgm:cxn modelId="{2E7E0B6E-D250-4790-A889-F53DF66FAD34}" type="presParOf" srcId="{3F00B4FD-F9BB-4B35-A2E5-88A219E9C680}" destId="{001C40F7-9403-4A89-8845-820AA0EABEA9}" srcOrd="1" destOrd="0" presId="urn:microsoft.com/office/officeart/2005/8/layout/hList1"/>
    <dgm:cxn modelId="{7A0623B3-0165-4124-9301-6A66E448F25C}" type="presParOf" srcId="{F8816528-28BE-4CF0-BB32-F5D430A0AE45}" destId="{DE45CFB1-F92B-40BD-BA56-C3F7AFD83997}" srcOrd="1" destOrd="0" presId="urn:microsoft.com/office/officeart/2005/8/layout/hList1"/>
    <dgm:cxn modelId="{25D7DE34-9CE0-47BA-98A5-5FFB5C46C5FB}" type="presParOf" srcId="{F8816528-28BE-4CF0-BB32-F5D430A0AE45}" destId="{C584C5E1-7679-4FA3-8656-91C5342CCA24}" srcOrd="2" destOrd="0" presId="urn:microsoft.com/office/officeart/2005/8/layout/hList1"/>
    <dgm:cxn modelId="{5D5FFB94-E99D-4217-994E-9DD1D7451513}" type="presParOf" srcId="{C584C5E1-7679-4FA3-8656-91C5342CCA24}" destId="{AB34A0CA-5111-4FE1-BC23-529B22E8134C}" srcOrd="0" destOrd="0" presId="urn:microsoft.com/office/officeart/2005/8/layout/hList1"/>
    <dgm:cxn modelId="{A680EA2D-3D04-432C-A911-FB5F308FE318}" type="presParOf" srcId="{C584C5E1-7679-4FA3-8656-91C5342CCA24}" destId="{79DFEAFE-42F5-436E-86B1-C8D98409AC5E}" srcOrd="1" destOrd="0" presId="urn:microsoft.com/office/officeart/2005/8/layout/hList1"/>
    <dgm:cxn modelId="{679D7495-CE82-4954-A2B6-2123AB547A90}" type="presParOf" srcId="{F8816528-28BE-4CF0-BB32-F5D430A0AE45}" destId="{78E14A94-2BDE-43BA-AFB4-7013A4C06E43}" srcOrd="3" destOrd="0" presId="urn:microsoft.com/office/officeart/2005/8/layout/hList1"/>
    <dgm:cxn modelId="{8022925C-E069-49C3-B264-437640B4C0DA}" type="presParOf" srcId="{F8816528-28BE-4CF0-BB32-F5D430A0AE45}" destId="{7B9FE1BC-8B91-45B8-A35C-6D6B2E10B4CB}" srcOrd="4" destOrd="0" presId="urn:microsoft.com/office/officeart/2005/8/layout/hList1"/>
    <dgm:cxn modelId="{B8026FF7-3CD2-4605-A675-7986D72B95EC}" type="presParOf" srcId="{7B9FE1BC-8B91-45B8-A35C-6D6B2E10B4CB}" destId="{7B35C67B-3377-49EC-B1CA-A21895DC4848}" srcOrd="0" destOrd="0" presId="urn:microsoft.com/office/officeart/2005/8/layout/hList1"/>
    <dgm:cxn modelId="{03745D2F-9495-40B7-A4CB-A32656011AA3}" type="presParOf" srcId="{7B9FE1BC-8B91-45B8-A35C-6D6B2E10B4CB}" destId="{07C5BCD4-836B-4EF6-8FC4-10BEA000297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2E050-4BCC-44FC-BFC9-B40FB7285E85}">
      <dsp:nvSpPr>
        <dsp:cNvPr id="0" name=""/>
        <dsp:cNvSpPr/>
      </dsp:nvSpPr>
      <dsp:spPr>
        <a:xfrm>
          <a:off x="2702" y="1943377"/>
          <a:ext cx="2635150" cy="689754"/>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CH" sz="1900" kern="1200" dirty="0"/>
            <a:t>Évaluation clinique infirmière</a:t>
          </a:r>
        </a:p>
      </dsp:txBody>
      <dsp:txXfrm>
        <a:off x="2702" y="1943377"/>
        <a:ext cx="2635150" cy="689754"/>
      </dsp:txXfrm>
    </dsp:sp>
    <dsp:sp modelId="{001C40F7-9403-4A89-8845-820AA0EABEA9}">
      <dsp:nvSpPr>
        <dsp:cNvPr id="0" name=""/>
        <dsp:cNvSpPr/>
      </dsp:nvSpPr>
      <dsp:spPr>
        <a:xfrm>
          <a:off x="2702" y="2633132"/>
          <a:ext cx="2635150" cy="142529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CH" sz="1900" kern="1200" dirty="0"/>
            <a:t>Besoins en santé</a:t>
          </a:r>
        </a:p>
        <a:p>
          <a:pPr marL="171450" lvl="1" indent="-171450" algn="l" defTabSz="844550">
            <a:lnSpc>
              <a:spcPct val="90000"/>
            </a:lnSpc>
            <a:spcBef>
              <a:spcPct val="0"/>
            </a:spcBef>
            <a:spcAft>
              <a:spcPct val="15000"/>
            </a:spcAft>
            <a:buChar char="•"/>
          </a:pPr>
          <a:r>
            <a:rPr lang="fr-CH" sz="1900" kern="1200" dirty="0"/>
            <a:t>Profil et besoins spécifiques du patient</a:t>
          </a:r>
        </a:p>
      </dsp:txBody>
      <dsp:txXfrm>
        <a:off x="2702" y="2633132"/>
        <a:ext cx="2635150" cy="1425298"/>
      </dsp:txXfrm>
    </dsp:sp>
    <dsp:sp modelId="{AB34A0CA-5111-4FE1-BC23-529B22E8134C}">
      <dsp:nvSpPr>
        <dsp:cNvPr id="0" name=""/>
        <dsp:cNvSpPr/>
      </dsp:nvSpPr>
      <dsp:spPr>
        <a:xfrm>
          <a:off x="3006774" y="1943377"/>
          <a:ext cx="2635150" cy="689754"/>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CH" sz="1900" kern="1200" dirty="0"/>
            <a:t>Préparation des partenaires</a:t>
          </a:r>
        </a:p>
      </dsp:txBody>
      <dsp:txXfrm>
        <a:off x="3006774" y="1943377"/>
        <a:ext cx="2635150" cy="689754"/>
      </dsp:txXfrm>
    </dsp:sp>
    <dsp:sp modelId="{79DFEAFE-42F5-436E-86B1-C8D98409AC5E}">
      <dsp:nvSpPr>
        <dsp:cNvPr id="0" name=""/>
        <dsp:cNvSpPr/>
      </dsp:nvSpPr>
      <dsp:spPr>
        <a:xfrm>
          <a:off x="3006774" y="2633132"/>
          <a:ext cx="2635150" cy="142529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CH" sz="1900" kern="1200" dirty="0"/>
            <a:t>Patient</a:t>
          </a:r>
        </a:p>
        <a:p>
          <a:pPr marL="171450" lvl="1" indent="-171450" algn="l" defTabSz="844550">
            <a:lnSpc>
              <a:spcPct val="90000"/>
            </a:lnSpc>
            <a:spcBef>
              <a:spcPct val="0"/>
            </a:spcBef>
            <a:spcAft>
              <a:spcPct val="15000"/>
            </a:spcAft>
            <a:buChar char="•"/>
          </a:pPr>
          <a:r>
            <a:rPr lang="fr-CH" sz="1900" kern="1200" dirty="0"/>
            <a:t>Proches aidants</a:t>
          </a:r>
        </a:p>
        <a:p>
          <a:pPr marL="171450" lvl="1" indent="-171450" algn="l" defTabSz="844550">
            <a:lnSpc>
              <a:spcPct val="90000"/>
            </a:lnSpc>
            <a:spcBef>
              <a:spcPct val="0"/>
            </a:spcBef>
            <a:spcAft>
              <a:spcPct val="15000"/>
            </a:spcAft>
            <a:buChar char="•"/>
          </a:pPr>
          <a:r>
            <a:rPr lang="fr-CH" sz="1900" kern="1200" dirty="0"/>
            <a:t>Équipe interprofessionnelle </a:t>
          </a:r>
        </a:p>
      </dsp:txBody>
      <dsp:txXfrm>
        <a:off x="3006774" y="2633132"/>
        <a:ext cx="2635150" cy="1425298"/>
      </dsp:txXfrm>
    </dsp:sp>
    <dsp:sp modelId="{7B35C67B-3377-49EC-B1CA-A21895DC4848}">
      <dsp:nvSpPr>
        <dsp:cNvPr id="0" name=""/>
        <dsp:cNvSpPr/>
      </dsp:nvSpPr>
      <dsp:spPr>
        <a:xfrm>
          <a:off x="6010846" y="1943377"/>
          <a:ext cx="2635150" cy="689754"/>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CH" sz="1900" kern="1200" dirty="0"/>
            <a:t>Ajustements raisonnables</a:t>
          </a:r>
        </a:p>
      </dsp:txBody>
      <dsp:txXfrm>
        <a:off x="6010846" y="1943377"/>
        <a:ext cx="2635150" cy="689754"/>
      </dsp:txXfrm>
    </dsp:sp>
    <dsp:sp modelId="{07C5BCD4-836B-4EF6-8FC4-10BEA000297E}">
      <dsp:nvSpPr>
        <dsp:cNvPr id="0" name=""/>
        <dsp:cNvSpPr/>
      </dsp:nvSpPr>
      <dsp:spPr>
        <a:xfrm>
          <a:off x="6010846" y="2633132"/>
          <a:ext cx="2635150" cy="142529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CH" sz="1900" kern="1200" dirty="0"/>
            <a:t>Adaptation du parcours de soins</a:t>
          </a:r>
        </a:p>
      </dsp:txBody>
      <dsp:txXfrm>
        <a:off x="6010846" y="2633132"/>
        <a:ext cx="2635150" cy="142529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C8BBDEF-243C-1CD5-1A6C-3526DEEE00B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CA"/>
          </a:p>
        </p:txBody>
      </p:sp>
      <p:sp>
        <p:nvSpPr>
          <p:cNvPr id="3" name="Espace réservé de la date 2">
            <a:extLst>
              <a:ext uri="{FF2B5EF4-FFF2-40B4-BE49-F238E27FC236}">
                <a16:creationId xmlns:a16="http://schemas.microsoft.com/office/drawing/2014/main" id="{9F01DB62-5B45-175B-44FD-A2DA2DFEEDFA}"/>
              </a:ext>
            </a:extLst>
          </p:cNvPr>
          <p:cNvSpPr>
            <a:spLocks noGrp="1"/>
          </p:cNvSpPr>
          <p:nvPr>
            <p:ph type="dt" idx="1"/>
          </p:nvPr>
        </p:nvSpPr>
        <p:spPr>
          <a:xfrm>
            <a:off x="3850443" y="0"/>
            <a:ext cx="2945659" cy="498056"/>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1F1F2AC9-B96F-B64B-B796-6FB7AE8E2E57}" type="datetimeFigureOut">
              <a:rPr lang="fr-CA"/>
              <a:pPr>
                <a:defRPr/>
              </a:pPr>
              <a:t>2026-04-15</a:t>
            </a:fld>
            <a:endParaRPr lang="fr-CA"/>
          </a:p>
        </p:txBody>
      </p:sp>
      <p:sp>
        <p:nvSpPr>
          <p:cNvPr id="4" name="Espace réservé de l'image des diapositives 3">
            <a:extLst>
              <a:ext uri="{FF2B5EF4-FFF2-40B4-BE49-F238E27FC236}">
                <a16:creationId xmlns:a16="http://schemas.microsoft.com/office/drawing/2014/main" id="{51A579DA-DAB6-54CE-20F7-9C40BF33027B}"/>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fr-CA" noProof="0"/>
          </a:p>
        </p:txBody>
      </p:sp>
      <p:sp>
        <p:nvSpPr>
          <p:cNvPr id="5" name="Espace réservé des notes 4">
            <a:extLst>
              <a:ext uri="{FF2B5EF4-FFF2-40B4-BE49-F238E27FC236}">
                <a16:creationId xmlns:a16="http://schemas.microsoft.com/office/drawing/2014/main" id="{B7999D59-0C09-D199-ABFD-D96CB2CBE214}"/>
              </a:ext>
            </a:extLst>
          </p:cNvPr>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A" noProof="0"/>
          </a:p>
        </p:txBody>
      </p:sp>
      <p:sp>
        <p:nvSpPr>
          <p:cNvPr id="6" name="Espace réservé du pied de page 5">
            <a:extLst>
              <a:ext uri="{FF2B5EF4-FFF2-40B4-BE49-F238E27FC236}">
                <a16:creationId xmlns:a16="http://schemas.microsoft.com/office/drawing/2014/main" id="{5D9CCC14-1D02-5470-E44C-D67CF350B7D8}"/>
              </a:ext>
            </a:extLst>
          </p:cNvPr>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CA"/>
          </a:p>
        </p:txBody>
      </p:sp>
      <p:sp>
        <p:nvSpPr>
          <p:cNvPr id="7" name="Espace réservé du numéro de diapositive 6">
            <a:extLst>
              <a:ext uri="{FF2B5EF4-FFF2-40B4-BE49-F238E27FC236}">
                <a16:creationId xmlns:a16="http://schemas.microsoft.com/office/drawing/2014/main" id="{5EFDCFF5-8D2B-1A8F-B579-116E97BC44AC}"/>
              </a:ext>
            </a:extLst>
          </p:cNvPr>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CA8F393-2293-B948-80DF-1C58D507EB7F}" type="slidenum">
              <a:rPr lang="fr-CA"/>
              <a:pPr>
                <a:defRPr/>
              </a:pPr>
              <a:t>‹N°›</a:t>
            </a:fld>
            <a:endParaRPr lang="fr-CA"/>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2</a:t>
            </a:fld>
            <a:endParaRPr lang="fr-CA"/>
          </a:p>
        </p:txBody>
      </p:sp>
    </p:spTree>
    <p:extLst>
      <p:ext uri="{BB962C8B-B14F-4D97-AF65-F5344CB8AC3E}">
        <p14:creationId xmlns:p14="http://schemas.microsoft.com/office/powerpoint/2010/main" val="363888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12</a:t>
            </a:fld>
            <a:endParaRPr lang="fr-CA"/>
          </a:p>
        </p:txBody>
      </p:sp>
    </p:spTree>
    <p:extLst>
      <p:ext uri="{BB962C8B-B14F-4D97-AF65-F5344CB8AC3E}">
        <p14:creationId xmlns:p14="http://schemas.microsoft.com/office/powerpoint/2010/main" val="1333595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Formation handicap: Formation en évolution avec pt simulé. </a:t>
            </a:r>
          </a:p>
          <a:p>
            <a:endParaRPr lang="fr-CH" dirty="0"/>
          </a:p>
          <a:p>
            <a:r>
              <a:rPr lang="fr-CH" dirty="0"/>
              <a:t>Ici TSA en partenariat avec la haute école de santé La Source</a:t>
            </a:r>
          </a:p>
          <a:p>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rPr>
              <a:t>Lien direct avec des formations, procédures spécifiques, intervenants et formulaires spécifiques permettant de créer une trousse de secours virtuelle à destination de toutes les équipes.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rPr>
              <a:t>Ex Formation : CAS «Comportements défis dans le contexte de Déficience intellectuelle» HETSL, </a:t>
            </a:r>
          </a:p>
          <a:p>
            <a:endParaRPr lang="fr-CH" dirty="0"/>
          </a:p>
        </p:txBody>
      </p:sp>
      <p:sp>
        <p:nvSpPr>
          <p:cNvPr id="4" name="Espace réservé du numéro de diapositive 3"/>
          <p:cNvSpPr>
            <a:spLocks noGrp="1"/>
          </p:cNvSpPr>
          <p:nvPr>
            <p:ph type="sldNum" sz="quarter" idx="5"/>
          </p:nvPr>
        </p:nvSpPr>
        <p:spPr/>
        <p:txBody>
          <a:bodyPr/>
          <a:lstStyle/>
          <a:p>
            <a:fld id="{F11D2793-CCA1-46F0-9B24-69E4BDA32E91}" type="slidenum">
              <a:rPr lang="fr-CH" smtClean="0"/>
              <a:t>13</a:t>
            </a:fld>
            <a:endParaRPr lang="fr-CH"/>
          </a:p>
        </p:txBody>
      </p:sp>
    </p:spTree>
    <p:extLst>
      <p:ext uri="{BB962C8B-B14F-4D97-AF65-F5344CB8AC3E}">
        <p14:creationId xmlns:p14="http://schemas.microsoft.com/office/powerpoint/2010/main" val="4285631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15</a:t>
            </a:fld>
            <a:endParaRPr lang="fr-CA"/>
          </a:p>
        </p:txBody>
      </p:sp>
    </p:spTree>
    <p:extLst>
      <p:ext uri="{BB962C8B-B14F-4D97-AF65-F5344CB8AC3E}">
        <p14:creationId xmlns:p14="http://schemas.microsoft.com/office/powerpoint/2010/main" val="4015418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16</a:t>
            </a:fld>
            <a:endParaRPr lang="fr-CA"/>
          </a:p>
        </p:txBody>
      </p:sp>
    </p:spTree>
    <p:extLst>
      <p:ext uri="{BB962C8B-B14F-4D97-AF65-F5344CB8AC3E}">
        <p14:creationId xmlns:p14="http://schemas.microsoft.com/office/powerpoint/2010/main" val="222194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17</a:t>
            </a:fld>
            <a:endParaRPr lang="fr-CA"/>
          </a:p>
        </p:txBody>
      </p:sp>
    </p:spTree>
    <p:extLst>
      <p:ext uri="{BB962C8B-B14F-4D97-AF65-F5344CB8AC3E}">
        <p14:creationId xmlns:p14="http://schemas.microsoft.com/office/powerpoint/2010/main" val="420964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Pour les besoins du TM : comparaison avec modèle anglosaxon existant de Brown.</a:t>
            </a:r>
          </a:p>
          <a:p>
            <a:r>
              <a:rPr lang="fr-CH" dirty="0"/>
              <a:t>Comparable, hormis absence d’intervention d’urgence, et particularité d’être communautaire et hospitalière à la fois++</a:t>
            </a:r>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18</a:t>
            </a:fld>
            <a:endParaRPr lang="fr-CA"/>
          </a:p>
        </p:txBody>
      </p:sp>
    </p:spTree>
    <p:extLst>
      <p:ext uri="{BB962C8B-B14F-4D97-AF65-F5344CB8AC3E}">
        <p14:creationId xmlns:p14="http://schemas.microsoft.com/office/powerpoint/2010/main" val="1995879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19</a:t>
            </a:fld>
            <a:endParaRPr lang="fr-CA"/>
          </a:p>
        </p:txBody>
      </p:sp>
    </p:spTree>
    <p:extLst>
      <p:ext uri="{BB962C8B-B14F-4D97-AF65-F5344CB8AC3E}">
        <p14:creationId xmlns:p14="http://schemas.microsoft.com/office/powerpoint/2010/main" val="7565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20</a:t>
            </a:fld>
            <a:endParaRPr lang="fr-CA"/>
          </a:p>
        </p:txBody>
      </p:sp>
    </p:spTree>
    <p:extLst>
      <p:ext uri="{BB962C8B-B14F-4D97-AF65-F5344CB8AC3E}">
        <p14:creationId xmlns:p14="http://schemas.microsoft.com/office/powerpoint/2010/main" val="4248626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21</a:t>
            </a:fld>
            <a:endParaRPr lang="fr-CA"/>
          </a:p>
        </p:txBody>
      </p:sp>
    </p:spTree>
    <p:extLst>
      <p:ext uri="{BB962C8B-B14F-4D97-AF65-F5344CB8AC3E}">
        <p14:creationId xmlns:p14="http://schemas.microsoft.com/office/powerpoint/2010/main" val="273813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Modèle de soins infirmiers fondés sur les forces</a:t>
            </a:r>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22</a:t>
            </a:fld>
            <a:endParaRPr lang="fr-CA"/>
          </a:p>
        </p:txBody>
      </p:sp>
    </p:spTree>
    <p:extLst>
      <p:ext uri="{BB962C8B-B14F-4D97-AF65-F5344CB8AC3E}">
        <p14:creationId xmlns:p14="http://schemas.microsoft.com/office/powerpoint/2010/main" val="409343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0000"/>
              </a:lnSpc>
            </a:pPr>
            <a:r>
              <a:rPr lang="fr-CH" sz="1200" dirty="0"/>
              <a:t>En 2020 les constats suivant sont faits avec un besoin de réponses :</a:t>
            </a:r>
          </a:p>
          <a:p>
            <a:pPr>
              <a:lnSpc>
                <a:spcPct val="100000"/>
              </a:lnSpc>
              <a:buFont typeface="Wingdings" panose="05000000000000000000" pitchFamily="2" charset="2"/>
              <a:buNone/>
            </a:pPr>
            <a:endParaRPr lang="fr-CH" sz="1200" dirty="0"/>
          </a:p>
          <a:p>
            <a:pPr>
              <a:lnSpc>
                <a:spcPct val="100000"/>
              </a:lnSpc>
              <a:buFont typeface="Wingdings" panose="05000000000000000000" pitchFamily="2" charset="2"/>
              <a:buNone/>
            </a:pPr>
            <a:r>
              <a:rPr lang="fr-CH" sz="1200" dirty="0"/>
              <a:t>Les personnes avec un trouble de spectre de l’autisme (TSA) ou un handicap mental (HM) rencontrent toute une série d’obstacles lorsqu’elles essaient d’accéder aux soins de santé selon l’Organisation mondiale de la santé </a:t>
            </a:r>
          </a:p>
          <a:p>
            <a:pPr>
              <a:lnSpc>
                <a:spcPct val="100000"/>
              </a:lnSpc>
              <a:buFont typeface="Wingdings" panose="05000000000000000000" pitchFamily="2" charset="2"/>
              <a:buNone/>
            </a:pPr>
            <a:endParaRPr lang="fr-CH" sz="1200" dirty="0"/>
          </a:p>
          <a:p>
            <a:pPr>
              <a:lnSpc>
                <a:spcPct val="100000"/>
              </a:lnSpc>
              <a:buFont typeface="Wingdings" panose="05000000000000000000" pitchFamily="2" charset="2"/>
              <a:buNone/>
            </a:pPr>
            <a:r>
              <a:rPr lang="fr-CH" sz="1200" dirty="0"/>
              <a:t>Les plaintes sont également récurrentes de la part de parents de patients, d’institutions de soutien aux personnes avec un TSA ou un HM, portant sur la prise en charge hospitalière ainsi qu’ambulatoire. Les délais d’attente pour un rendez-vous pouvant atteindre  6 mois : Au CHUV, on compte environ une trentaine de doléances par année.</a:t>
            </a:r>
          </a:p>
          <a:p>
            <a:pPr>
              <a:lnSpc>
                <a:spcPct val="100000"/>
              </a:lnSpc>
              <a:buFont typeface="Wingdings" panose="05000000000000000000" pitchFamily="2" charset="2"/>
              <a:buNone/>
            </a:pPr>
            <a:r>
              <a:rPr lang="fr-CH" sz="1200" dirty="0"/>
              <a:t> </a:t>
            </a:r>
          </a:p>
          <a:p>
            <a:pPr marL="0" indent="0">
              <a:lnSpc>
                <a:spcPct val="100000"/>
              </a:lnSpc>
              <a:buFont typeface="Arial" panose="020B0604020202020204" pitchFamily="34" charset="0"/>
              <a:buNone/>
            </a:pPr>
            <a:r>
              <a:rPr lang="fr-CH" dirty="0">
                <a:latin typeface="Arial" panose="020B0604020202020204" pitchFamily="34" charset="0"/>
                <a:cs typeface="Arial" panose="020B0604020202020204" pitchFamily="34" charset="0"/>
              </a:rPr>
              <a:t>la coordination des soins est complexe</a:t>
            </a:r>
          </a:p>
          <a:p>
            <a:pPr marL="342900" indent="-342900">
              <a:lnSpc>
                <a:spcPct val="100000"/>
              </a:lnSpc>
              <a:buFont typeface="Arial" panose="020B0604020202020204" pitchFamily="34" charset="0"/>
              <a:buChar char="•"/>
            </a:pPr>
            <a:endParaRPr lang="fr-CH"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fr-CH" dirty="0">
                <a:latin typeface="Arial" panose="020B0604020202020204" pitchFamily="34" charset="0"/>
                <a:cs typeface="Arial" panose="020B0604020202020204" pitchFamily="34" charset="0"/>
              </a:rPr>
              <a:t>volonté très forte du DSAS d’améliorer l’accès aux soins pour ce type de population (fait partie du futur plan de législature)</a:t>
            </a:r>
          </a:p>
          <a:p>
            <a:pPr>
              <a:lnSpc>
                <a:spcPct val="100000"/>
              </a:lnSpc>
              <a:buFont typeface="Wingdings" panose="05000000000000000000" pitchFamily="2" charset="2"/>
              <a:buChar char="§"/>
            </a:pPr>
            <a:endParaRPr lang="fr-CH" sz="1200" dirty="0"/>
          </a:p>
          <a:p>
            <a:pPr>
              <a:lnSpc>
                <a:spcPct val="100000"/>
              </a:lnSpc>
              <a:buFont typeface="Wingdings" panose="05000000000000000000" pitchFamily="2" charset="2"/>
              <a:buNone/>
            </a:pPr>
            <a:r>
              <a:rPr lang="fr-CH" sz="1200" dirty="0"/>
              <a:t>La Fondation Next et Autisme suisse romande ont sollicité le CHUV, pour accompagner une réflexion sur ces problématiques rencontrées</a:t>
            </a:r>
          </a:p>
          <a:p>
            <a:endParaRPr lang="fr-CH" dirty="0"/>
          </a:p>
        </p:txBody>
      </p:sp>
      <p:sp>
        <p:nvSpPr>
          <p:cNvPr id="4" name="Espace réservé du numéro de diapositive 3"/>
          <p:cNvSpPr>
            <a:spLocks noGrp="1"/>
          </p:cNvSpPr>
          <p:nvPr>
            <p:ph type="sldNum" sz="quarter" idx="5"/>
          </p:nvPr>
        </p:nvSpPr>
        <p:spPr/>
        <p:txBody>
          <a:bodyPr/>
          <a:lstStyle/>
          <a:p>
            <a:fld id="{F11D2793-CCA1-46F0-9B24-69E4BDA32E91}" type="slidenum">
              <a:rPr lang="fr-CH" smtClean="0"/>
              <a:t>4</a:t>
            </a:fld>
            <a:endParaRPr lang="fr-CH"/>
          </a:p>
        </p:txBody>
      </p:sp>
    </p:spTree>
    <p:extLst>
      <p:ext uri="{BB962C8B-B14F-4D97-AF65-F5344CB8AC3E}">
        <p14:creationId xmlns:p14="http://schemas.microsoft.com/office/powerpoint/2010/main" val="71737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23</a:t>
            </a:fld>
            <a:endParaRPr lang="fr-CA"/>
          </a:p>
        </p:txBody>
      </p:sp>
    </p:spTree>
    <p:extLst>
      <p:ext uri="{BB962C8B-B14F-4D97-AF65-F5344CB8AC3E}">
        <p14:creationId xmlns:p14="http://schemas.microsoft.com/office/powerpoint/2010/main" val="3663008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24</a:t>
            </a:fld>
            <a:endParaRPr lang="fr-CA"/>
          </a:p>
        </p:txBody>
      </p:sp>
    </p:spTree>
    <p:extLst>
      <p:ext uri="{BB962C8B-B14F-4D97-AF65-F5344CB8AC3E}">
        <p14:creationId xmlns:p14="http://schemas.microsoft.com/office/powerpoint/2010/main" val="1342729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25</a:t>
            </a:fld>
            <a:endParaRPr lang="fr-CA"/>
          </a:p>
        </p:txBody>
      </p:sp>
    </p:spTree>
    <p:extLst>
      <p:ext uri="{BB962C8B-B14F-4D97-AF65-F5344CB8AC3E}">
        <p14:creationId xmlns:p14="http://schemas.microsoft.com/office/powerpoint/2010/main" val="3019607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26</a:t>
            </a:fld>
            <a:endParaRPr lang="fr-CA"/>
          </a:p>
        </p:txBody>
      </p:sp>
    </p:spTree>
    <p:extLst>
      <p:ext uri="{BB962C8B-B14F-4D97-AF65-F5344CB8AC3E}">
        <p14:creationId xmlns:p14="http://schemas.microsoft.com/office/powerpoint/2010/main" val="2726507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27</a:t>
            </a:fld>
            <a:endParaRPr lang="fr-CA"/>
          </a:p>
        </p:txBody>
      </p:sp>
    </p:spTree>
    <p:extLst>
      <p:ext uri="{BB962C8B-B14F-4D97-AF65-F5344CB8AC3E}">
        <p14:creationId xmlns:p14="http://schemas.microsoft.com/office/powerpoint/2010/main" val="248106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28</a:t>
            </a:fld>
            <a:endParaRPr lang="fr-CA"/>
          </a:p>
        </p:txBody>
      </p:sp>
    </p:spTree>
    <p:extLst>
      <p:ext uri="{BB962C8B-B14F-4D97-AF65-F5344CB8AC3E}">
        <p14:creationId xmlns:p14="http://schemas.microsoft.com/office/powerpoint/2010/main" val="3510169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30</a:t>
            </a:fld>
            <a:endParaRPr lang="fr-CA"/>
          </a:p>
        </p:txBody>
      </p:sp>
    </p:spTree>
    <p:extLst>
      <p:ext uri="{BB962C8B-B14F-4D97-AF65-F5344CB8AC3E}">
        <p14:creationId xmlns:p14="http://schemas.microsoft.com/office/powerpoint/2010/main" val="2980768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31</a:t>
            </a:fld>
            <a:endParaRPr lang="fr-CA"/>
          </a:p>
        </p:txBody>
      </p:sp>
    </p:spTree>
    <p:extLst>
      <p:ext uri="{BB962C8B-B14F-4D97-AF65-F5344CB8AC3E}">
        <p14:creationId xmlns:p14="http://schemas.microsoft.com/office/powerpoint/2010/main" val="4234193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b="0" i="0" u="none" strike="noStrike" kern="1200" baseline="0" dirty="0">
                <a:solidFill>
                  <a:schemeClr val="tx1"/>
                </a:solidFill>
                <a:latin typeface="+mn-lt"/>
                <a:ea typeface="+mn-ea"/>
                <a:cs typeface="+mn-cs"/>
              </a:rPr>
              <a:t>Le Dispositif d’Accueil pour les personnes TSA et apparentées du CHUV s’impose en moins de trois années comme une réussite clinique, humaine et institutionnelle notable. </a:t>
            </a:r>
          </a:p>
          <a:p>
            <a:r>
              <a:rPr lang="fr-CH" sz="1200" b="0" i="0" u="none" strike="noStrike" kern="1200" baseline="0" dirty="0">
                <a:solidFill>
                  <a:schemeClr val="tx1"/>
                </a:solidFill>
                <a:latin typeface="+mn-lt"/>
                <a:ea typeface="+mn-ea"/>
                <a:cs typeface="+mn-cs"/>
              </a:rPr>
              <a:t>Au-delà des chiffres, le DAC-TSA transforme la culture hospitalière : il humanise l’hôpital en rappelant que l’égalité d’accès aux soins passe par la différenciation des accompagnements. </a:t>
            </a:r>
          </a:p>
          <a:p>
            <a:r>
              <a:rPr lang="fr-CH" sz="1200" b="0" i="0" u="none" strike="noStrike" kern="1200" baseline="0" dirty="0">
                <a:solidFill>
                  <a:schemeClr val="tx1"/>
                </a:solidFill>
                <a:latin typeface="+mn-lt"/>
                <a:ea typeface="+mn-ea"/>
                <a:cs typeface="+mn-cs"/>
              </a:rPr>
              <a:t>Ce dispositif illustre le rôle du CHUV comme acteur d’innovation sociale et de leadership en santé publique. </a:t>
            </a:r>
          </a:p>
          <a:p>
            <a:r>
              <a:rPr lang="fr-CH" sz="1200" b="0" i="0" u="none" strike="noStrike" kern="1200" baseline="0" dirty="0">
                <a:solidFill>
                  <a:schemeClr val="tx1"/>
                </a:solidFill>
                <a:latin typeface="+mn-lt"/>
                <a:ea typeface="+mn-ea"/>
                <a:cs typeface="+mn-cs"/>
              </a:rPr>
              <a:t>Ce modèle, transférable à d'autres régions et à diverses formes de handicap, incarne la convergence entre l'excellence clinique, l'engagement philanthropique et l'inclusion sociétale, tout en plaçant les </a:t>
            </a:r>
            <a:r>
              <a:rPr lang="fr-CH" sz="1200" b="0" i="0" u="none" strike="noStrike" kern="1200" baseline="0" dirty="0" err="1">
                <a:solidFill>
                  <a:schemeClr val="tx1"/>
                </a:solidFill>
                <a:latin typeface="+mn-lt"/>
                <a:ea typeface="+mn-ea"/>
                <a:cs typeface="+mn-cs"/>
              </a:rPr>
              <a:t>patient.e.s</a:t>
            </a:r>
            <a:r>
              <a:rPr lang="fr-CH" sz="1200" b="0" i="0" u="none" strike="noStrike" kern="1200" baseline="0" dirty="0">
                <a:solidFill>
                  <a:schemeClr val="tx1"/>
                </a:solidFill>
                <a:latin typeface="+mn-lt"/>
                <a:ea typeface="+mn-ea"/>
                <a:cs typeface="+mn-cs"/>
              </a:rPr>
              <a:t> et leurs proches au </a:t>
            </a:r>
            <a:r>
              <a:rPr lang="fr-CH" sz="1200" b="0" i="0" u="none" strike="noStrike" kern="1200" baseline="0" dirty="0" err="1">
                <a:solidFill>
                  <a:schemeClr val="tx1"/>
                </a:solidFill>
                <a:latin typeface="+mn-lt"/>
                <a:ea typeface="+mn-ea"/>
                <a:cs typeface="+mn-cs"/>
              </a:rPr>
              <a:t>coeur</a:t>
            </a:r>
            <a:r>
              <a:rPr lang="fr-CH" sz="1200" b="0" i="0" u="none" strike="noStrike" kern="1200" baseline="0" dirty="0">
                <a:solidFill>
                  <a:schemeClr val="tx1"/>
                </a:solidFill>
                <a:latin typeface="+mn-lt"/>
                <a:ea typeface="+mn-ea"/>
                <a:cs typeface="+mn-cs"/>
              </a:rPr>
              <a:t> de cette démarche. </a:t>
            </a:r>
            <a:endParaRPr lang="fr-CH" dirty="0"/>
          </a:p>
        </p:txBody>
      </p:sp>
      <p:sp>
        <p:nvSpPr>
          <p:cNvPr id="4" name="Espace réservé du numéro de diapositive 3"/>
          <p:cNvSpPr>
            <a:spLocks noGrp="1"/>
          </p:cNvSpPr>
          <p:nvPr>
            <p:ph type="sldNum" sz="quarter" idx="5"/>
          </p:nvPr>
        </p:nvSpPr>
        <p:spPr/>
        <p:txBody>
          <a:bodyPr/>
          <a:lstStyle/>
          <a:p>
            <a:fld id="{135B2149-095E-40A6-99BE-3487C55D2415}" type="slidenum">
              <a:rPr lang="fr-CH" smtClean="0"/>
              <a:t>32</a:t>
            </a:fld>
            <a:endParaRPr lang="fr-CH"/>
          </a:p>
        </p:txBody>
      </p:sp>
    </p:spTree>
    <p:extLst>
      <p:ext uri="{BB962C8B-B14F-4D97-AF65-F5344CB8AC3E}">
        <p14:creationId xmlns:p14="http://schemas.microsoft.com/office/powerpoint/2010/main" val="2801159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b="0" i="0" u="none" strike="noStrike" kern="1200" baseline="0" dirty="0">
                <a:solidFill>
                  <a:schemeClr val="tx1"/>
                </a:solidFill>
                <a:latin typeface="+mn-lt"/>
                <a:ea typeface="+mn-ea"/>
                <a:cs typeface="+mn-cs"/>
              </a:rPr>
              <a:t>Propositions  </a:t>
            </a:r>
          </a:p>
          <a:p>
            <a:endParaRPr lang="fr-CH" sz="1200" b="0" i="0" u="none" strike="noStrike" kern="1200" baseline="0" dirty="0">
              <a:solidFill>
                <a:schemeClr val="tx1"/>
              </a:solidFill>
              <a:latin typeface="+mn-lt"/>
              <a:ea typeface="+mn-ea"/>
              <a:cs typeface="+mn-cs"/>
            </a:endParaRPr>
          </a:p>
          <a:p>
            <a:r>
              <a:rPr lang="fr-CH" sz="1200" b="0" i="0" u="none" strike="noStrike" kern="1200" baseline="0" dirty="0">
                <a:solidFill>
                  <a:schemeClr val="tx1"/>
                </a:solidFill>
                <a:latin typeface="+mn-lt"/>
                <a:ea typeface="+mn-ea"/>
                <a:cs typeface="+mn-cs"/>
              </a:rPr>
              <a:t>Institutionnaliser le DAC-TSA sous la direction qualité-sécurité / soins CHUV, intégrant la coordination dans les standards d’accueil. </a:t>
            </a:r>
          </a:p>
          <a:p>
            <a:r>
              <a:rPr lang="fr-CH" sz="1200" b="0" i="0" u="none" strike="noStrike" kern="1200" baseline="0" dirty="0">
                <a:solidFill>
                  <a:schemeClr val="tx1"/>
                </a:solidFill>
                <a:latin typeface="+mn-lt"/>
                <a:ea typeface="+mn-ea"/>
                <a:cs typeface="+mn-cs"/>
              </a:rPr>
              <a:t>Créer un indicateur institutionnel “soins adaptés TSA/TDI” dans le tableau de bord qualité-patient du CHUV. </a:t>
            </a:r>
          </a:p>
          <a:p>
            <a:r>
              <a:rPr lang="fr-CH" sz="1200" b="0" i="0" u="none" strike="noStrike" kern="1200" baseline="0" dirty="0">
                <a:solidFill>
                  <a:schemeClr val="tx1"/>
                </a:solidFill>
                <a:latin typeface="+mn-lt"/>
                <a:ea typeface="+mn-ea"/>
                <a:cs typeface="+mn-cs"/>
              </a:rPr>
              <a:t>Poursuivre l’effort de formation – toucher 80 % des services cliniques d’ici 2028. </a:t>
            </a:r>
          </a:p>
          <a:p>
            <a:r>
              <a:rPr lang="fr-CH" sz="1200" b="0" i="0" u="none" strike="noStrike" kern="1200" baseline="0" dirty="0">
                <a:solidFill>
                  <a:schemeClr val="tx1"/>
                </a:solidFill>
                <a:latin typeface="+mn-lt"/>
                <a:ea typeface="+mn-ea"/>
                <a:cs typeface="+mn-cs"/>
              </a:rPr>
              <a:t>Étendre le partenariat de recherche appliquée avec les hautes écoles pour mesurer l’impact de l’accès aux soins sur la santé globale. </a:t>
            </a:r>
          </a:p>
          <a:p>
            <a:r>
              <a:rPr lang="fr-CH" sz="1200" b="0" i="0" u="none" strike="noStrike" kern="1200" baseline="0" dirty="0">
                <a:solidFill>
                  <a:schemeClr val="tx1"/>
                </a:solidFill>
                <a:latin typeface="+mn-lt"/>
                <a:ea typeface="+mn-ea"/>
                <a:cs typeface="+mn-cs"/>
              </a:rPr>
              <a:t>Diffuser la méthodologie du dispositif sous forme de guide national romand (“Modèle CHUV – accueil TSA”). </a:t>
            </a:r>
          </a:p>
          <a:p>
            <a:r>
              <a:rPr lang="fr-CH" sz="1200" b="0" i="0" u="none" strike="noStrike" kern="1200" baseline="0" dirty="0">
                <a:solidFill>
                  <a:schemeClr val="tx1"/>
                </a:solidFill>
                <a:latin typeface="+mn-lt"/>
                <a:ea typeface="+mn-ea"/>
                <a:cs typeface="+mn-cs"/>
              </a:rPr>
              <a:t>Préserver la dimension humaine – refuser la standardisation excessive : chaque patient reste unique. </a:t>
            </a:r>
            <a:endParaRPr lang="fr-CH" dirty="0"/>
          </a:p>
        </p:txBody>
      </p:sp>
      <p:sp>
        <p:nvSpPr>
          <p:cNvPr id="4" name="Espace réservé du numéro de diapositive 3"/>
          <p:cNvSpPr>
            <a:spLocks noGrp="1"/>
          </p:cNvSpPr>
          <p:nvPr>
            <p:ph type="sldNum" sz="quarter" idx="5"/>
          </p:nvPr>
        </p:nvSpPr>
        <p:spPr/>
        <p:txBody>
          <a:bodyPr/>
          <a:lstStyle/>
          <a:p>
            <a:fld id="{135B2149-095E-40A6-99BE-3487C55D2415}" type="slidenum">
              <a:rPr lang="fr-CH" smtClean="0"/>
              <a:t>33</a:t>
            </a:fld>
            <a:endParaRPr lang="fr-CH"/>
          </a:p>
        </p:txBody>
      </p:sp>
    </p:spTree>
    <p:extLst>
      <p:ext uri="{BB962C8B-B14F-4D97-AF65-F5344CB8AC3E}">
        <p14:creationId xmlns:p14="http://schemas.microsoft.com/office/powerpoint/2010/main" val="3213418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F11D2793-CCA1-46F0-9B24-69E4BDA32E91}" type="slidenum">
              <a:rPr lang="fr-CH" smtClean="0"/>
              <a:t>5</a:t>
            </a:fld>
            <a:endParaRPr lang="fr-CH"/>
          </a:p>
        </p:txBody>
      </p:sp>
    </p:spTree>
    <p:extLst>
      <p:ext uri="{BB962C8B-B14F-4D97-AF65-F5344CB8AC3E}">
        <p14:creationId xmlns:p14="http://schemas.microsoft.com/office/powerpoint/2010/main" val="3696540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34</a:t>
            </a:fld>
            <a:endParaRPr lang="fr-CA"/>
          </a:p>
        </p:txBody>
      </p:sp>
    </p:spTree>
    <p:extLst>
      <p:ext uri="{BB962C8B-B14F-4D97-AF65-F5344CB8AC3E}">
        <p14:creationId xmlns:p14="http://schemas.microsoft.com/office/powerpoint/2010/main" val="2399912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35</a:t>
            </a:fld>
            <a:endParaRPr lang="fr-CA"/>
          </a:p>
        </p:txBody>
      </p:sp>
    </p:spTree>
    <p:extLst>
      <p:ext uri="{BB962C8B-B14F-4D97-AF65-F5344CB8AC3E}">
        <p14:creationId xmlns:p14="http://schemas.microsoft.com/office/powerpoint/2010/main" val="2960661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F11D2793-CCA1-46F0-9B24-69E4BDA32E91}" type="slidenum">
              <a:rPr lang="fr-CH" smtClean="0"/>
              <a:t>6</a:t>
            </a:fld>
            <a:endParaRPr lang="fr-CH"/>
          </a:p>
        </p:txBody>
      </p:sp>
    </p:spTree>
    <p:extLst>
      <p:ext uri="{BB962C8B-B14F-4D97-AF65-F5344CB8AC3E}">
        <p14:creationId xmlns:p14="http://schemas.microsoft.com/office/powerpoint/2010/main" val="3637610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l">
              <a:buFont typeface="Arial" panose="020B0604020202020204" pitchFamily="34" charset="0"/>
              <a:buNone/>
            </a:pPr>
            <a:r>
              <a:rPr lang="fr-CH" sz="2800" dirty="0">
                <a:solidFill>
                  <a:srgbClr val="0070C0"/>
                </a:solidFill>
              </a:rPr>
              <a:t>Déploiement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fr-CH" sz="2800" dirty="0"/>
              <a:t>Mise en place d’un dispositif d’accueil inspiré du modèle des HUG (hôpitaux universitaires de Genève). </a:t>
            </a:r>
          </a:p>
          <a:p>
            <a:pPr marL="0" indent="0" algn="l">
              <a:buFont typeface="Arial" panose="020B0604020202020204" pitchFamily="34" charset="0"/>
              <a:buNone/>
            </a:pPr>
            <a:r>
              <a:rPr lang="fr-CH" sz="2800" dirty="0">
                <a:solidFill>
                  <a:srgbClr val="0070C0"/>
                </a:solidFill>
              </a:rPr>
              <a:t>Population adulte et pédiatrique, ambulatoire et hospitalière</a:t>
            </a:r>
            <a:endParaRPr lang="fr-CH" sz="2800" dirty="0"/>
          </a:p>
          <a:p>
            <a:pPr marL="0" indent="0">
              <a:lnSpc>
                <a:spcPct val="90000"/>
              </a:lnSpc>
              <a:buNone/>
            </a:pPr>
            <a:r>
              <a:rPr lang="fr-CH" sz="1200" dirty="0"/>
              <a:t>Projet institutionnel, soutenu par les Fondation CHUV et fondation philanthropique Next</a:t>
            </a:r>
          </a:p>
          <a:p>
            <a:pPr marL="0" indent="0">
              <a:lnSpc>
                <a:spcPct val="90000"/>
              </a:lnSpc>
              <a:buNone/>
            </a:pPr>
            <a:endParaRPr lang="fr-CH" sz="1200" dirty="0"/>
          </a:p>
          <a:p>
            <a:pPr marL="0" indent="0">
              <a:buNone/>
            </a:pPr>
            <a:endParaRPr lang="fr-FR" sz="1200" dirty="0"/>
          </a:p>
        </p:txBody>
      </p:sp>
      <p:sp>
        <p:nvSpPr>
          <p:cNvPr id="4" name="Espace réservé du numéro de diapositive 3"/>
          <p:cNvSpPr>
            <a:spLocks noGrp="1"/>
          </p:cNvSpPr>
          <p:nvPr>
            <p:ph type="sldNum" sz="quarter" idx="5"/>
          </p:nvPr>
        </p:nvSpPr>
        <p:spPr/>
        <p:txBody>
          <a:bodyPr/>
          <a:lstStyle/>
          <a:p>
            <a:fld id="{F11D2793-CCA1-46F0-9B24-69E4BDA32E91}" type="slidenum">
              <a:rPr lang="fr-CH" smtClean="0"/>
              <a:t>7</a:t>
            </a:fld>
            <a:endParaRPr lang="fr-CH"/>
          </a:p>
        </p:txBody>
      </p:sp>
    </p:spTree>
    <p:extLst>
      <p:ext uri="{BB962C8B-B14F-4D97-AF65-F5344CB8AC3E}">
        <p14:creationId xmlns:p14="http://schemas.microsoft.com/office/powerpoint/2010/main" val="345174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l">
              <a:buFont typeface="Arial" panose="020B0604020202020204" pitchFamily="34" charset="0"/>
              <a:buNone/>
            </a:pPr>
            <a:r>
              <a:rPr lang="fr-CH" sz="2800" dirty="0">
                <a:solidFill>
                  <a:srgbClr val="0070C0"/>
                </a:solidFill>
              </a:rPr>
              <a:t>Petite unité avec une amplitude horaire Lu-Ve pour des soins électifs. </a:t>
            </a:r>
          </a:p>
          <a:p>
            <a:pPr marL="0" indent="0">
              <a:lnSpc>
                <a:spcPct val="90000"/>
              </a:lnSpc>
              <a:buNone/>
            </a:pPr>
            <a:endParaRPr lang="fr-CH" sz="1200" dirty="0"/>
          </a:p>
          <a:p>
            <a:pPr marL="0" marR="0" lvl="0" indent="0" algn="l" defTabSz="914400" rtl="0" eaLnBrk="1" fontAlgn="base" latinLnBrk="0" hangingPunct="1">
              <a:lnSpc>
                <a:spcPct val="90000"/>
              </a:lnSpc>
              <a:spcBef>
                <a:spcPct val="30000"/>
              </a:spcBef>
              <a:spcAft>
                <a:spcPct val="0"/>
              </a:spcAft>
              <a:buClrTx/>
              <a:buSzTx/>
              <a:buFontTx/>
              <a:buNone/>
              <a:tabLst/>
              <a:defRPr/>
            </a:pPr>
            <a:r>
              <a:rPr lang="fr-CH" sz="1200" dirty="0"/>
              <a:t>Levier: Organiser et assurer une coordination départementale : </a:t>
            </a:r>
            <a:r>
              <a:rPr lang="fr-CH" sz="1200" dirty="0">
                <a:solidFill>
                  <a:srgbClr val="0070C0"/>
                </a:solidFill>
              </a:rPr>
              <a:t>Réseau de référents dynamique, soignants de 1</a:t>
            </a:r>
            <a:r>
              <a:rPr lang="fr-CH" sz="1200" baseline="30000" dirty="0">
                <a:solidFill>
                  <a:srgbClr val="0070C0"/>
                </a:solidFill>
              </a:rPr>
              <a:t>ère</a:t>
            </a:r>
            <a:r>
              <a:rPr lang="fr-CH" sz="1200" dirty="0">
                <a:solidFill>
                  <a:srgbClr val="0070C0"/>
                </a:solidFill>
              </a:rPr>
              <a:t> ligne qui diffuse l’information et les bonnes pratiques dans l’accueil de cette population. Et remonte les besoins des équipes ou besoins d’aménagement des parcours de soins. </a:t>
            </a:r>
          </a:p>
          <a:p>
            <a:pPr>
              <a:lnSpc>
                <a:spcPct val="90000"/>
              </a:lnSpc>
            </a:pPr>
            <a:endParaRPr lang="fr-CH" sz="1200" dirty="0"/>
          </a:p>
          <a:p>
            <a:pPr marL="0" indent="0">
              <a:buNone/>
            </a:pPr>
            <a:endParaRPr lang="fr-FR" sz="1200" dirty="0"/>
          </a:p>
        </p:txBody>
      </p:sp>
      <p:sp>
        <p:nvSpPr>
          <p:cNvPr id="4" name="Espace réservé du numéro de diapositive 3"/>
          <p:cNvSpPr>
            <a:spLocks noGrp="1"/>
          </p:cNvSpPr>
          <p:nvPr>
            <p:ph type="sldNum" sz="quarter" idx="5"/>
          </p:nvPr>
        </p:nvSpPr>
        <p:spPr/>
        <p:txBody>
          <a:bodyPr/>
          <a:lstStyle/>
          <a:p>
            <a:fld id="{F11D2793-CCA1-46F0-9B24-69E4BDA32E91}" type="slidenum">
              <a:rPr lang="fr-CH" smtClean="0"/>
              <a:t>8</a:t>
            </a:fld>
            <a:endParaRPr lang="fr-CH"/>
          </a:p>
        </p:txBody>
      </p:sp>
    </p:spTree>
    <p:extLst>
      <p:ext uri="{BB962C8B-B14F-4D97-AF65-F5344CB8AC3E}">
        <p14:creationId xmlns:p14="http://schemas.microsoft.com/office/powerpoint/2010/main" val="3373501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CH" sz="1200" dirty="0"/>
              <a:t>Levier: Communication : Développer une série d’outils telle qu’une fiche d’admission et un passeport santé</a:t>
            </a:r>
            <a:endParaRPr lang="fr-CH" dirty="0"/>
          </a:p>
        </p:txBody>
      </p:sp>
      <p:sp>
        <p:nvSpPr>
          <p:cNvPr id="4" name="Espace réservé du numéro de diapositive 3"/>
          <p:cNvSpPr>
            <a:spLocks noGrp="1"/>
          </p:cNvSpPr>
          <p:nvPr>
            <p:ph type="sldNum" sz="quarter" idx="5"/>
          </p:nvPr>
        </p:nvSpPr>
        <p:spPr/>
        <p:txBody>
          <a:bodyPr/>
          <a:lstStyle/>
          <a:p>
            <a:fld id="{F11D2793-CCA1-46F0-9B24-69E4BDA32E91}" type="slidenum">
              <a:rPr lang="fr-CH" smtClean="0"/>
              <a:t>9</a:t>
            </a:fld>
            <a:endParaRPr lang="fr-CH"/>
          </a:p>
        </p:txBody>
      </p:sp>
    </p:spTree>
    <p:extLst>
      <p:ext uri="{BB962C8B-B14F-4D97-AF65-F5344CB8AC3E}">
        <p14:creationId xmlns:p14="http://schemas.microsoft.com/office/powerpoint/2010/main" val="215103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F11D2793-CCA1-46F0-9B24-69E4BDA32E91}" type="slidenum">
              <a:rPr lang="fr-CH" smtClean="0"/>
              <a:t>10</a:t>
            </a:fld>
            <a:endParaRPr lang="fr-CH"/>
          </a:p>
        </p:txBody>
      </p:sp>
    </p:spTree>
    <p:extLst>
      <p:ext uri="{BB962C8B-B14F-4D97-AF65-F5344CB8AC3E}">
        <p14:creationId xmlns:p14="http://schemas.microsoft.com/office/powerpoint/2010/main" val="1361923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9CA8F393-2293-B948-80DF-1C58D507EB7F}" type="slidenum">
              <a:rPr lang="fr-CA" smtClean="0"/>
              <a:pPr>
                <a:defRPr/>
              </a:pPr>
              <a:t>11</a:t>
            </a:fld>
            <a:endParaRPr lang="fr-CA"/>
          </a:p>
        </p:txBody>
      </p:sp>
    </p:spTree>
    <p:extLst>
      <p:ext uri="{BB962C8B-B14F-4D97-AF65-F5344CB8AC3E}">
        <p14:creationId xmlns:p14="http://schemas.microsoft.com/office/powerpoint/2010/main" val="979259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 présentation">
    <p:spTree>
      <p:nvGrpSpPr>
        <p:cNvPr id="1" name=""/>
        <p:cNvGrpSpPr/>
        <p:nvPr/>
      </p:nvGrpSpPr>
      <p:grpSpPr>
        <a:xfrm>
          <a:off x="0" y="0"/>
          <a:ext cx="0" cy="0"/>
          <a:chOff x="0" y="0"/>
          <a:chExt cx="0" cy="0"/>
        </a:xfrm>
      </p:grpSpPr>
      <p:pic>
        <p:nvPicPr>
          <p:cNvPr id="2" name="Picture 6" descr="A blue sky with no clouds&#10;&#10;AI-generated content may be incorrect.">
            <a:extLst>
              <a:ext uri="{FF2B5EF4-FFF2-40B4-BE49-F238E27FC236}">
                <a16:creationId xmlns:a16="http://schemas.microsoft.com/office/drawing/2014/main" id="{9AB9C453-3401-44EA-9F5D-0DEAF131D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9525"/>
            <a:ext cx="121983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4">
            <a:extLst>
              <a:ext uri="{FF2B5EF4-FFF2-40B4-BE49-F238E27FC236}">
                <a16:creationId xmlns:a16="http://schemas.microsoft.com/office/drawing/2014/main" id="{6AEC1A28-3847-88A3-2BA1-27D3E15CC93A}"/>
              </a:ext>
            </a:extLst>
          </p:cNvPr>
          <p:cNvSpPr/>
          <p:nvPr/>
        </p:nvSpPr>
        <p:spPr>
          <a:xfrm>
            <a:off x="-11113" y="1195388"/>
            <a:ext cx="12203113" cy="5662612"/>
          </a:xfrm>
          <a:prstGeom prst="roundRect">
            <a:avLst>
              <a:gd name="adj" fmla="val 0"/>
            </a:avLst>
          </a:prstGeom>
          <a:solidFill>
            <a:srgbClr val="2FC0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CA" dirty="0"/>
              <a:t>  </a:t>
            </a:r>
          </a:p>
        </p:txBody>
      </p:sp>
      <p:pic>
        <p:nvPicPr>
          <p:cNvPr id="4" name="Image 5">
            <a:extLst>
              <a:ext uri="{FF2B5EF4-FFF2-40B4-BE49-F238E27FC236}">
                <a16:creationId xmlns:a16="http://schemas.microsoft.com/office/drawing/2014/main" id="{4E13C1B4-4F29-873E-7926-7AACF6A30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777875"/>
            <a:ext cx="404812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6"/>
          <p:cNvSpPr>
            <a:spLocks noGrp="1"/>
          </p:cNvSpPr>
          <p:nvPr>
            <p:ph type="title"/>
          </p:nvPr>
        </p:nvSpPr>
        <p:spPr>
          <a:xfrm>
            <a:off x="838200" y="1589517"/>
            <a:ext cx="4220910" cy="4843939"/>
          </a:xfrm>
        </p:spPr>
        <p:txBody>
          <a:bodyPr>
            <a:normAutofit/>
          </a:bodyPr>
          <a:lstStyle>
            <a:lvl1pPr>
              <a:defRPr sz="2000">
                <a:solidFill>
                  <a:schemeClr val="bg1"/>
                </a:solidFill>
              </a:defRPr>
            </a:lvl1pPr>
          </a:lstStyle>
          <a:p>
            <a:r>
              <a:rPr lang="en-US"/>
              <a:t>Click to edit Master title style</a:t>
            </a:r>
            <a:endParaRPr lang="fr-CA" dirty="0"/>
          </a:p>
        </p:txBody>
      </p:sp>
    </p:spTree>
    <p:extLst>
      <p:ext uri="{BB962C8B-B14F-4D97-AF65-F5344CB8AC3E}">
        <p14:creationId xmlns:p14="http://schemas.microsoft.com/office/powerpoint/2010/main" val="2726519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Vide avec fond">
    <p:spTree>
      <p:nvGrpSpPr>
        <p:cNvPr id="1" name=""/>
        <p:cNvGrpSpPr/>
        <p:nvPr/>
      </p:nvGrpSpPr>
      <p:grpSpPr>
        <a:xfrm>
          <a:off x="0" y="0"/>
          <a:ext cx="0" cy="0"/>
          <a:chOff x="0" y="0"/>
          <a:chExt cx="0" cy="0"/>
        </a:xfrm>
      </p:grpSpPr>
      <p:pic>
        <p:nvPicPr>
          <p:cNvPr id="2" name="Picture 6" descr="A blue sky with no clouds&#10;&#10;AI-generated content may be incorrect.">
            <a:extLst>
              <a:ext uri="{FF2B5EF4-FFF2-40B4-BE49-F238E27FC236}">
                <a16:creationId xmlns:a16="http://schemas.microsoft.com/office/drawing/2014/main" id="{A7A40F50-6C1E-8833-124D-8C50F6A8D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9525"/>
            <a:ext cx="12269788"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pied de page 2">
            <a:extLst>
              <a:ext uri="{FF2B5EF4-FFF2-40B4-BE49-F238E27FC236}">
                <a16:creationId xmlns:a16="http://schemas.microsoft.com/office/drawing/2014/main" id="{FE9FD651-44B7-0F40-C59E-54F45F89B00E}"/>
              </a:ext>
            </a:extLst>
          </p:cNvPr>
          <p:cNvSpPr>
            <a:spLocks noGrp="1"/>
          </p:cNvSpPr>
          <p:nvPr>
            <p:ph type="ftr" sz="quarter" idx="10"/>
          </p:nvPr>
        </p:nvSpPr>
        <p:spPr/>
        <p:txBody>
          <a:bodyPr/>
          <a:lstStyle>
            <a:lvl1pPr>
              <a:defRPr/>
            </a:lvl1pPr>
          </a:lstStyle>
          <a:p>
            <a:pPr>
              <a:defRPr/>
            </a:pPr>
            <a:endParaRPr lang="fr-CA"/>
          </a:p>
        </p:txBody>
      </p:sp>
      <p:sp>
        <p:nvSpPr>
          <p:cNvPr id="4" name="Espace réservé du numéro de diapositive 3">
            <a:extLst>
              <a:ext uri="{FF2B5EF4-FFF2-40B4-BE49-F238E27FC236}">
                <a16:creationId xmlns:a16="http://schemas.microsoft.com/office/drawing/2014/main" id="{48972342-4FE3-70E2-B498-CA29865CE683}"/>
              </a:ext>
            </a:extLst>
          </p:cNvPr>
          <p:cNvSpPr>
            <a:spLocks noGrp="1"/>
          </p:cNvSpPr>
          <p:nvPr>
            <p:ph type="sldNum" sz="quarter" idx="11"/>
          </p:nvPr>
        </p:nvSpPr>
        <p:spPr/>
        <p:txBody>
          <a:bodyPr/>
          <a:lstStyle>
            <a:lvl1pPr>
              <a:defRPr smtClean="0"/>
            </a:lvl1pPr>
          </a:lstStyle>
          <a:p>
            <a:pPr>
              <a:defRPr/>
            </a:pPr>
            <a:fld id="{B38EE705-2B17-6645-A886-50A0BB072425}" type="slidenum">
              <a:rPr lang="fr-CA"/>
              <a:pPr>
                <a:defRPr/>
              </a:pPr>
              <a:t>‹N°›</a:t>
            </a:fld>
            <a:endParaRPr lang="fr-CA"/>
          </a:p>
        </p:txBody>
      </p:sp>
    </p:spTree>
    <p:extLst>
      <p:ext uri="{BB962C8B-B14F-4D97-AF65-F5344CB8AC3E}">
        <p14:creationId xmlns:p14="http://schemas.microsoft.com/office/powerpoint/2010/main" val="24914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Espace réservé du texte 3"/>
          <p:cNvSpPr>
            <a:spLocks noGrp="1"/>
          </p:cNvSpPr>
          <p:nvPr>
            <p:ph type="body" sz="half" idx="2"/>
          </p:nvPr>
        </p:nvSpPr>
        <p:spPr>
          <a:xfrm>
            <a:off x="839788" y="2057400"/>
            <a:ext cx="3932237" cy="34802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u pied de page 5">
            <a:extLst>
              <a:ext uri="{FF2B5EF4-FFF2-40B4-BE49-F238E27FC236}">
                <a16:creationId xmlns:a16="http://schemas.microsoft.com/office/drawing/2014/main" id="{DD074E49-DCE5-A08C-BC23-E5945FF840BF}"/>
              </a:ext>
            </a:extLst>
          </p:cNvPr>
          <p:cNvSpPr>
            <a:spLocks noGrp="1"/>
          </p:cNvSpPr>
          <p:nvPr>
            <p:ph type="ftr" sz="quarter" idx="10"/>
          </p:nvPr>
        </p:nvSpPr>
        <p:spPr/>
        <p:txBody>
          <a:bodyPr/>
          <a:lstStyle>
            <a:lvl1pPr>
              <a:defRPr/>
            </a:lvl1pPr>
          </a:lstStyle>
          <a:p>
            <a:pPr>
              <a:defRPr/>
            </a:pPr>
            <a:endParaRPr lang="fr-CA"/>
          </a:p>
        </p:txBody>
      </p:sp>
      <p:sp>
        <p:nvSpPr>
          <p:cNvPr id="6" name="Espace réservé du numéro de diapositive 6">
            <a:extLst>
              <a:ext uri="{FF2B5EF4-FFF2-40B4-BE49-F238E27FC236}">
                <a16:creationId xmlns:a16="http://schemas.microsoft.com/office/drawing/2014/main" id="{A9C6C75E-193A-8F48-6C16-B7E1F7D15A65}"/>
              </a:ext>
            </a:extLst>
          </p:cNvPr>
          <p:cNvSpPr>
            <a:spLocks noGrp="1"/>
          </p:cNvSpPr>
          <p:nvPr>
            <p:ph type="sldNum" sz="quarter" idx="11"/>
          </p:nvPr>
        </p:nvSpPr>
        <p:spPr/>
        <p:txBody>
          <a:bodyPr/>
          <a:lstStyle>
            <a:lvl1pPr>
              <a:defRPr smtClean="0"/>
            </a:lvl1pPr>
          </a:lstStyle>
          <a:p>
            <a:pPr>
              <a:defRPr/>
            </a:pPr>
            <a:fld id="{8141BC60-973F-874C-91F6-870A54DFE0AA}" type="slidenum">
              <a:rPr lang="fr-CA"/>
              <a:pPr>
                <a:defRPr/>
              </a:pPr>
              <a:t>‹N°›</a:t>
            </a:fld>
            <a:endParaRPr lang="fr-CA"/>
          </a:p>
        </p:txBody>
      </p:sp>
    </p:spTree>
    <p:extLst>
      <p:ext uri="{BB962C8B-B14F-4D97-AF65-F5344CB8AC3E}">
        <p14:creationId xmlns:p14="http://schemas.microsoft.com/office/powerpoint/2010/main" val="3028615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Espace réservé pour une image  2"/>
          <p:cNvSpPr>
            <a:spLocks noGrp="1"/>
          </p:cNvSpPr>
          <p:nvPr>
            <p:ph type="pic" idx="1"/>
          </p:nvPr>
        </p:nvSpPr>
        <p:spPr>
          <a:xfrm>
            <a:off x="5183188" y="1"/>
            <a:ext cx="7008812" cy="58610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CA" noProof="0"/>
          </a:p>
        </p:txBody>
      </p:sp>
      <p:sp>
        <p:nvSpPr>
          <p:cNvPr id="4" name="Espace réservé du texte 3"/>
          <p:cNvSpPr>
            <a:spLocks noGrp="1"/>
          </p:cNvSpPr>
          <p:nvPr>
            <p:ph type="body" sz="half" idx="2"/>
          </p:nvPr>
        </p:nvSpPr>
        <p:spPr>
          <a:xfrm>
            <a:off x="839788" y="2057400"/>
            <a:ext cx="3932237" cy="34033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u pied de page 5">
            <a:extLst>
              <a:ext uri="{FF2B5EF4-FFF2-40B4-BE49-F238E27FC236}">
                <a16:creationId xmlns:a16="http://schemas.microsoft.com/office/drawing/2014/main" id="{70D206F7-FF46-616B-2A09-D359E35BFBE8}"/>
              </a:ext>
            </a:extLst>
          </p:cNvPr>
          <p:cNvSpPr>
            <a:spLocks noGrp="1"/>
          </p:cNvSpPr>
          <p:nvPr>
            <p:ph type="ftr" sz="quarter" idx="10"/>
          </p:nvPr>
        </p:nvSpPr>
        <p:spPr/>
        <p:txBody>
          <a:bodyPr/>
          <a:lstStyle>
            <a:lvl1pPr>
              <a:defRPr/>
            </a:lvl1pPr>
          </a:lstStyle>
          <a:p>
            <a:pPr>
              <a:defRPr/>
            </a:pPr>
            <a:endParaRPr lang="fr-CA"/>
          </a:p>
        </p:txBody>
      </p:sp>
      <p:sp>
        <p:nvSpPr>
          <p:cNvPr id="6" name="Espace réservé du numéro de diapositive 6">
            <a:extLst>
              <a:ext uri="{FF2B5EF4-FFF2-40B4-BE49-F238E27FC236}">
                <a16:creationId xmlns:a16="http://schemas.microsoft.com/office/drawing/2014/main" id="{6CEB9025-40C9-EB21-818F-07870D9F9FB4}"/>
              </a:ext>
            </a:extLst>
          </p:cNvPr>
          <p:cNvSpPr>
            <a:spLocks noGrp="1"/>
          </p:cNvSpPr>
          <p:nvPr>
            <p:ph type="sldNum" sz="quarter" idx="11"/>
          </p:nvPr>
        </p:nvSpPr>
        <p:spPr/>
        <p:txBody>
          <a:bodyPr/>
          <a:lstStyle>
            <a:lvl1pPr>
              <a:defRPr smtClean="0"/>
            </a:lvl1pPr>
          </a:lstStyle>
          <a:p>
            <a:pPr>
              <a:defRPr/>
            </a:pPr>
            <a:fld id="{703FA48A-C4C7-7E40-8F95-2B70FFBC913D}" type="slidenum">
              <a:rPr lang="fr-CA"/>
              <a:pPr>
                <a:defRPr/>
              </a:pPr>
              <a:t>‹N°›</a:t>
            </a:fld>
            <a:endParaRPr lang="fr-CA"/>
          </a:p>
        </p:txBody>
      </p:sp>
    </p:spTree>
    <p:extLst>
      <p:ext uri="{BB962C8B-B14F-4D97-AF65-F5344CB8AC3E}">
        <p14:creationId xmlns:p14="http://schemas.microsoft.com/office/powerpoint/2010/main" val="100629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3" name="Picture 6" descr="A blue sky with no clouds&#10;&#10;AI-generated content may be incorrect.">
            <a:extLst>
              <a:ext uri="{FF2B5EF4-FFF2-40B4-BE49-F238E27FC236}">
                <a16:creationId xmlns:a16="http://schemas.microsoft.com/office/drawing/2014/main" id="{C0A7A5D0-2B66-816D-F316-462A8C860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7938"/>
            <a:ext cx="12192000" cy="245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4">
            <a:extLst>
              <a:ext uri="{FF2B5EF4-FFF2-40B4-BE49-F238E27FC236}">
                <a16:creationId xmlns:a16="http://schemas.microsoft.com/office/drawing/2014/main" id="{DD564CEE-D9C3-2EC0-9E26-AFD7CE09E968}"/>
              </a:ext>
            </a:extLst>
          </p:cNvPr>
          <p:cNvSpPr>
            <a:spLocks/>
          </p:cNvSpPr>
          <p:nvPr/>
        </p:nvSpPr>
        <p:spPr>
          <a:xfrm>
            <a:off x="-6350" y="2443163"/>
            <a:ext cx="174625" cy="4508500"/>
          </a:xfrm>
          <a:prstGeom prst="roundRect">
            <a:avLst>
              <a:gd name="adj" fmla="val 0"/>
            </a:avLst>
          </a:prstGeom>
          <a:solidFill>
            <a:srgbClr val="2FC0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CA" dirty="0"/>
              <a:t>  </a:t>
            </a:r>
          </a:p>
        </p:txBody>
      </p:sp>
      <p:pic>
        <p:nvPicPr>
          <p:cNvPr id="5" name="Picture 6" descr="A picture containing company name&#10;&#10;Description automatically generated">
            <a:extLst>
              <a:ext uri="{FF2B5EF4-FFF2-40B4-BE49-F238E27FC236}">
                <a16:creationId xmlns:a16="http://schemas.microsoft.com/office/drawing/2014/main" id="{AF35EC28-F013-90E2-366F-2E86BBD1B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863" y="0"/>
            <a:ext cx="58547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A logo with text and a black background&#10;&#10;AI-generated content may be incorrect.">
            <a:extLst>
              <a:ext uri="{FF2B5EF4-FFF2-40B4-BE49-F238E27FC236}">
                <a16:creationId xmlns:a16="http://schemas.microsoft.com/office/drawing/2014/main" id="{0B30AC48-94D9-F00D-F56D-71005D4CC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219075"/>
            <a:ext cx="3878263"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820395" y="2956845"/>
            <a:ext cx="10634097" cy="2382598"/>
          </a:xfrm>
        </p:spPr>
        <p:txBody>
          <a:bodyPr>
            <a:normAutofit/>
          </a:bodyPr>
          <a:lstStyle>
            <a:lvl1pPr algn="l">
              <a:lnSpc>
                <a:spcPct val="80000"/>
              </a:lnSpc>
              <a:defRPr sz="4400" b="1"/>
            </a:lvl1pPr>
          </a:lstStyle>
          <a:p>
            <a:r>
              <a:rPr lang="en-US"/>
              <a:t>Click to edit Master title style</a:t>
            </a:r>
            <a:endParaRPr lang="fr-CA" dirty="0"/>
          </a:p>
        </p:txBody>
      </p:sp>
      <p:sp>
        <p:nvSpPr>
          <p:cNvPr id="13" name="Espace réservé du texte 12"/>
          <p:cNvSpPr>
            <a:spLocks noGrp="1"/>
          </p:cNvSpPr>
          <p:nvPr>
            <p:ph type="body" sz="quarter" idx="10"/>
          </p:nvPr>
        </p:nvSpPr>
        <p:spPr>
          <a:xfrm>
            <a:off x="820397" y="5496691"/>
            <a:ext cx="2543289" cy="357179"/>
          </a:xfrm>
        </p:spPr>
        <p:txBody>
          <a:bodyPr anchor="b">
            <a:normAutofit/>
          </a:bodyPr>
          <a:lstStyle>
            <a:lvl1pPr marL="0" indent="0">
              <a:buNone/>
              <a:defRPr sz="1400" b="1"/>
            </a:lvl1pPr>
          </a:lstStyle>
          <a:p>
            <a:pPr lvl="0"/>
            <a:r>
              <a:rPr lang="en-US"/>
              <a:t>Click to edit Master text styles</a:t>
            </a:r>
          </a:p>
        </p:txBody>
      </p:sp>
      <p:sp>
        <p:nvSpPr>
          <p:cNvPr id="15" name="Espace réservé du texte 14"/>
          <p:cNvSpPr>
            <a:spLocks noGrp="1"/>
          </p:cNvSpPr>
          <p:nvPr>
            <p:ph type="body" sz="quarter" idx="11"/>
          </p:nvPr>
        </p:nvSpPr>
        <p:spPr>
          <a:xfrm>
            <a:off x="820397" y="5853870"/>
            <a:ext cx="2543289" cy="811851"/>
          </a:xfrm>
        </p:spPr>
        <p:txBody>
          <a:bodyPr>
            <a:normAutofit/>
          </a:bodyPr>
          <a:lstStyle>
            <a:lvl1pPr marL="0" indent="0">
              <a:buNone/>
              <a:defRPr sz="1000"/>
            </a:lvl1pPr>
          </a:lstStyle>
          <a:p>
            <a:pPr lvl="0"/>
            <a:r>
              <a:rPr lang="en-US"/>
              <a:t>Click to edit Master text styles</a:t>
            </a:r>
          </a:p>
        </p:txBody>
      </p:sp>
      <p:sp>
        <p:nvSpPr>
          <p:cNvPr id="14" name="Espace réservé du texte 12"/>
          <p:cNvSpPr>
            <a:spLocks noGrp="1"/>
          </p:cNvSpPr>
          <p:nvPr>
            <p:ph type="body" sz="quarter" idx="12"/>
          </p:nvPr>
        </p:nvSpPr>
        <p:spPr>
          <a:xfrm>
            <a:off x="3514612" y="5496691"/>
            <a:ext cx="2543289" cy="357179"/>
          </a:xfrm>
        </p:spPr>
        <p:txBody>
          <a:bodyPr anchor="b">
            <a:normAutofit/>
          </a:bodyPr>
          <a:lstStyle>
            <a:lvl1pPr marL="0" indent="0">
              <a:buNone/>
              <a:defRPr sz="1400" b="1"/>
            </a:lvl1pPr>
          </a:lstStyle>
          <a:p>
            <a:pPr lvl="0"/>
            <a:r>
              <a:rPr lang="en-US"/>
              <a:t>Click to edit Master text styles</a:t>
            </a:r>
          </a:p>
        </p:txBody>
      </p:sp>
      <p:sp>
        <p:nvSpPr>
          <p:cNvPr id="16" name="Espace réservé du texte 14"/>
          <p:cNvSpPr>
            <a:spLocks noGrp="1"/>
          </p:cNvSpPr>
          <p:nvPr>
            <p:ph type="body" sz="quarter" idx="13"/>
          </p:nvPr>
        </p:nvSpPr>
        <p:spPr>
          <a:xfrm>
            <a:off x="3514612" y="5853870"/>
            <a:ext cx="2543289" cy="811851"/>
          </a:xfrm>
        </p:spPr>
        <p:txBody>
          <a:bodyPr>
            <a:normAutofit/>
          </a:bodyPr>
          <a:lstStyle>
            <a:lvl1pPr marL="0" indent="0">
              <a:buNone/>
              <a:defRPr sz="1000"/>
            </a:lvl1pPr>
          </a:lstStyle>
          <a:p>
            <a:pPr lvl="0"/>
            <a:r>
              <a:rPr lang="en-US"/>
              <a:t>Click to edit Master text styles</a:t>
            </a:r>
          </a:p>
        </p:txBody>
      </p:sp>
      <p:sp>
        <p:nvSpPr>
          <p:cNvPr id="17" name="Espace réservé du texte 12"/>
          <p:cNvSpPr>
            <a:spLocks noGrp="1"/>
          </p:cNvSpPr>
          <p:nvPr>
            <p:ph type="body" sz="quarter" idx="14"/>
          </p:nvPr>
        </p:nvSpPr>
        <p:spPr>
          <a:xfrm>
            <a:off x="6208826" y="5496691"/>
            <a:ext cx="2543289" cy="357179"/>
          </a:xfrm>
        </p:spPr>
        <p:txBody>
          <a:bodyPr anchor="b">
            <a:normAutofit/>
          </a:bodyPr>
          <a:lstStyle>
            <a:lvl1pPr marL="0" indent="0">
              <a:buNone/>
              <a:defRPr sz="1400" b="1"/>
            </a:lvl1pPr>
          </a:lstStyle>
          <a:p>
            <a:pPr lvl="0"/>
            <a:r>
              <a:rPr lang="en-US"/>
              <a:t>Click to edit Master text styles</a:t>
            </a:r>
          </a:p>
        </p:txBody>
      </p:sp>
      <p:sp>
        <p:nvSpPr>
          <p:cNvPr id="18" name="Espace réservé du texte 14"/>
          <p:cNvSpPr>
            <a:spLocks noGrp="1"/>
          </p:cNvSpPr>
          <p:nvPr>
            <p:ph type="body" sz="quarter" idx="15"/>
          </p:nvPr>
        </p:nvSpPr>
        <p:spPr>
          <a:xfrm>
            <a:off x="6208826" y="5853870"/>
            <a:ext cx="2543289" cy="811851"/>
          </a:xfrm>
        </p:spPr>
        <p:txBody>
          <a:bodyPr>
            <a:normAutofit/>
          </a:bodyPr>
          <a:lstStyle>
            <a:lvl1pPr marL="0" indent="0">
              <a:buNone/>
              <a:defRPr sz="1000"/>
            </a:lvl1pPr>
          </a:lstStyle>
          <a:p>
            <a:pPr lvl="0"/>
            <a:r>
              <a:rPr lang="en-US"/>
              <a:t>Click to edit Master text styles</a:t>
            </a:r>
          </a:p>
        </p:txBody>
      </p:sp>
      <p:sp>
        <p:nvSpPr>
          <p:cNvPr id="19" name="Espace réservé du texte 12"/>
          <p:cNvSpPr>
            <a:spLocks noGrp="1"/>
          </p:cNvSpPr>
          <p:nvPr>
            <p:ph type="body" sz="quarter" idx="16"/>
          </p:nvPr>
        </p:nvSpPr>
        <p:spPr>
          <a:xfrm>
            <a:off x="8911204" y="5496691"/>
            <a:ext cx="2543289" cy="357179"/>
          </a:xfrm>
        </p:spPr>
        <p:txBody>
          <a:bodyPr anchor="b">
            <a:normAutofit/>
          </a:bodyPr>
          <a:lstStyle>
            <a:lvl1pPr marL="0" indent="0">
              <a:buNone/>
              <a:defRPr sz="1400" b="1"/>
            </a:lvl1pPr>
          </a:lstStyle>
          <a:p>
            <a:pPr lvl="0"/>
            <a:r>
              <a:rPr lang="en-US"/>
              <a:t>Click to edit Master text styles</a:t>
            </a:r>
          </a:p>
        </p:txBody>
      </p:sp>
      <p:sp>
        <p:nvSpPr>
          <p:cNvPr id="20" name="Espace réservé du texte 14"/>
          <p:cNvSpPr>
            <a:spLocks noGrp="1"/>
          </p:cNvSpPr>
          <p:nvPr>
            <p:ph type="body" sz="quarter" idx="17"/>
          </p:nvPr>
        </p:nvSpPr>
        <p:spPr>
          <a:xfrm>
            <a:off x="8911204" y="5853870"/>
            <a:ext cx="2543289" cy="811851"/>
          </a:xfrm>
        </p:spPr>
        <p:txBody>
          <a:bodyPr>
            <a:normAutofit/>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154690155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CA" dirty="0"/>
          </a:p>
        </p:txBody>
      </p:sp>
      <p:sp>
        <p:nvSpPr>
          <p:cNvPr id="3" name="Espace réservé du contenu 2"/>
          <p:cNvSpPr>
            <a:spLocks noGrp="1"/>
          </p:cNvSpPr>
          <p:nvPr>
            <p:ph idx="1"/>
          </p:nvPr>
        </p:nvSpPr>
        <p:spPr>
          <a:xfrm>
            <a:off x="838200" y="1825625"/>
            <a:ext cx="10515600" cy="3763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dirty="0"/>
          </a:p>
        </p:txBody>
      </p:sp>
      <p:sp>
        <p:nvSpPr>
          <p:cNvPr id="4" name="Espace réservé du pied de page 4">
            <a:extLst>
              <a:ext uri="{FF2B5EF4-FFF2-40B4-BE49-F238E27FC236}">
                <a16:creationId xmlns:a16="http://schemas.microsoft.com/office/drawing/2014/main" id="{2D36AADE-7847-5167-1846-5E2D3FFC60E1}"/>
              </a:ext>
            </a:extLst>
          </p:cNvPr>
          <p:cNvSpPr>
            <a:spLocks noGrp="1"/>
          </p:cNvSpPr>
          <p:nvPr>
            <p:ph type="ftr" sz="quarter" idx="10"/>
          </p:nvPr>
        </p:nvSpPr>
        <p:spPr/>
        <p:txBody>
          <a:bodyPr/>
          <a:lstStyle>
            <a:lvl1pPr>
              <a:defRPr/>
            </a:lvl1pPr>
          </a:lstStyle>
          <a:p>
            <a:pPr>
              <a:defRPr/>
            </a:pPr>
            <a:endParaRPr lang="fr-CA"/>
          </a:p>
        </p:txBody>
      </p:sp>
      <p:sp>
        <p:nvSpPr>
          <p:cNvPr id="5" name="Espace réservé du numéro de diapositive 5">
            <a:extLst>
              <a:ext uri="{FF2B5EF4-FFF2-40B4-BE49-F238E27FC236}">
                <a16:creationId xmlns:a16="http://schemas.microsoft.com/office/drawing/2014/main" id="{1A7ACEF1-E610-9C89-065F-FAA627836594}"/>
              </a:ext>
            </a:extLst>
          </p:cNvPr>
          <p:cNvSpPr>
            <a:spLocks noGrp="1"/>
          </p:cNvSpPr>
          <p:nvPr>
            <p:ph type="sldNum" sz="quarter" idx="11"/>
          </p:nvPr>
        </p:nvSpPr>
        <p:spPr/>
        <p:txBody>
          <a:bodyPr/>
          <a:lstStyle>
            <a:lvl1pPr>
              <a:defRPr smtClean="0"/>
            </a:lvl1pPr>
          </a:lstStyle>
          <a:p>
            <a:pPr>
              <a:defRPr/>
            </a:pPr>
            <a:fld id="{2E872A1B-DCA0-4A43-987B-DAC0AFE19EAA}" type="slidenum">
              <a:rPr lang="fr-CA"/>
              <a:pPr>
                <a:defRPr/>
              </a:pPr>
              <a:t>‹N°›</a:t>
            </a:fld>
            <a:endParaRPr lang="fr-CA"/>
          </a:p>
        </p:txBody>
      </p:sp>
    </p:spTree>
    <p:extLst>
      <p:ext uri="{BB962C8B-B14F-4D97-AF65-F5344CB8AC3E}">
        <p14:creationId xmlns:p14="http://schemas.microsoft.com/office/powerpoint/2010/main" val="34546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4" name="Picture 6" descr="A black and white logo&#10;&#10;Description automatically generated">
            <a:extLst>
              <a:ext uri="{FF2B5EF4-FFF2-40B4-BE49-F238E27FC236}">
                <a16:creationId xmlns:a16="http://schemas.microsoft.com/office/drawing/2014/main" id="{46FC20FC-E114-0F70-D02D-05A7C5926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157288"/>
            <a:ext cx="20748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A blue sky with no clouds&#10;&#10;AI-generated content may be incorrect.">
            <a:extLst>
              <a:ext uri="{FF2B5EF4-FFF2-40B4-BE49-F238E27FC236}">
                <a16:creationId xmlns:a16="http://schemas.microsoft.com/office/drawing/2014/main" id="{9CD2F746-235E-900B-1CC1-544499FDC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9213"/>
            <a:ext cx="3175001" cy="698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A logo with text and a black background&#10;&#10;AI-generated content may be incorrect.">
            <a:extLst>
              <a:ext uri="{FF2B5EF4-FFF2-40B4-BE49-F238E27FC236}">
                <a16:creationId xmlns:a16="http://schemas.microsoft.com/office/drawing/2014/main" id="{4C111E03-D5D1-9E9A-9F1B-570FA4283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3" y="2459038"/>
            <a:ext cx="27432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company name&#10;&#10;Description automatically generated">
            <a:extLst>
              <a:ext uri="{FF2B5EF4-FFF2-40B4-BE49-F238E27FC236}">
                <a16:creationId xmlns:a16="http://schemas.microsoft.com/office/drawing/2014/main" id="{8BA1F538-3979-A4CD-42A8-6375941EAA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950" y="-49213"/>
            <a:ext cx="58547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3886200" y="1645920"/>
            <a:ext cx="7461249" cy="2530753"/>
          </a:xfrm>
        </p:spPr>
        <p:txBody>
          <a:bodyPr anchor="b"/>
          <a:lstStyle>
            <a:lvl1pPr>
              <a:defRPr sz="6000">
                <a:solidFill>
                  <a:srgbClr val="203864"/>
                </a:solidFill>
              </a:defRPr>
            </a:lvl1pPr>
          </a:lstStyle>
          <a:p>
            <a:r>
              <a:rPr lang="en-US"/>
              <a:t>Click to edit Master title style</a:t>
            </a:r>
            <a:endParaRPr lang="fr-CA" dirty="0"/>
          </a:p>
        </p:txBody>
      </p:sp>
      <p:sp>
        <p:nvSpPr>
          <p:cNvPr id="3" name="Espace réservé du texte 2"/>
          <p:cNvSpPr>
            <a:spLocks noGrp="1"/>
          </p:cNvSpPr>
          <p:nvPr>
            <p:ph type="body" idx="1"/>
          </p:nvPr>
        </p:nvSpPr>
        <p:spPr>
          <a:xfrm>
            <a:off x="3886200" y="4341265"/>
            <a:ext cx="7461250" cy="1798278"/>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8834416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CA"/>
          </a:p>
        </p:txBody>
      </p:sp>
      <p:sp>
        <p:nvSpPr>
          <p:cNvPr id="3" name="Espace réservé du contenu 2"/>
          <p:cNvSpPr>
            <a:spLocks noGrp="1"/>
          </p:cNvSpPr>
          <p:nvPr>
            <p:ph sz="half" idx="1"/>
          </p:nvPr>
        </p:nvSpPr>
        <p:spPr>
          <a:xfrm>
            <a:off x="838200" y="1825625"/>
            <a:ext cx="5181600" cy="3840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Espace réservé du contenu 3"/>
          <p:cNvSpPr>
            <a:spLocks noGrp="1"/>
          </p:cNvSpPr>
          <p:nvPr>
            <p:ph sz="half" idx="2"/>
          </p:nvPr>
        </p:nvSpPr>
        <p:spPr>
          <a:xfrm>
            <a:off x="6172200" y="1825625"/>
            <a:ext cx="5181600" cy="3840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Espace réservé du pied de page 5">
            <a:extLst>
              <a:ext uri="{FF2B5EF4-FFF2-40B4-BE49-F238E27FC236}">
                <a16:creationId xmlns:a16="http://schemas.microsoft.com/office/drawing/2014/main" id="{925EBD14-C8AE-F5E1-B747-FA2C2304BCB1}"/>
              </a:ext>
            </a:extLst>
          </p:cNvPr>
          <p:cNvSpPr>
            <a:spLocks noGrp="1"/>
          </p:cNvSpPr>
          <p:nvPr>
            <p:ph type="ftr" sz="quarter" idx="10"/>
          </p:nvPr>
        </p:nvSpPr>
        <p:spPr/>
        <p:txBody>
          <a:bodyPr/>
          <a:lstStyle>
            <a:lvl1pPr>
              <a:defRPr/>
            </a:lvl1pPr>
          </a:lstStyle>
          <a:p>
            <a:pPr>
              <a:defRPr/>
            </a:pPr>
            <a:endParaRPr lang="fr-CA"/>
          </a:p>
        </p:txBody>
      </p:sp>
      <p:sp>
        <p:nvSpPr>
          <p:cNvPr id="6" name="Espace réservé du numéro de diapositive 6">
            <a:extLst>
              <a:ext uri="{FF2B5EF4-FFF2-40B4-BE49-F238E27FC236}">
                <a16:creationId xmlns:a16="http://schemas.microsoft.com/office/drawing/2014/main" id="{F842B3F5-302D-076A-8EC7-9286D55B33DD}"/>
              </a:ext>
            </a:extLst>
          </p:cNvPr>
          <p:cNvSpPr>
            <a:spLocks noGrp="1"/>
          </p:cNvSpPr>
          <p:nvPr>
            <p:ph type="sldNum" sz="quarter" idx="11"/>
          </p:nvPr>
        </p:nvSpPr>
        <p:spPr/>
        <p:txBody>
          <a:bodyPr/>
          <a:lstStyle>
            <a:lvl1pPr>
              <a:defRPr smtClean="0"/>
            </a:lvl1pPr>
          </a:lstStyle>
          <a:p>
            <a:pPr>
              <a:defRPr/>
            </a:pPr>
            <a:fld id="{4FD5938E-EE86-FC43-A368-540869028A17}" type="slidenum">
              <a:rPr lang="fr-CA"/>
              <a:pPr>
                <a:defRPr/>
              </a:pPr>
              <a:t>‹N°›</a:t>
            </a:fld>
            <a:endParaRPr lang="fr-CA"/>
          </a:p>
        </p:txBody>
      </p:sp>
    </p:spTree>
    <p:extLst>
      <p:ext uri="{BB962C8B-B14F-4D97-AF65-F5344CB8AC3E}">
        <p14:creationId xmlns:p14="http://schemas.microsoft.com/office/powerpoint/2010/main" val="418146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CA"/>
          </a:p>
        </p:txBody>
      </p:sp>
      <p:sp>
        <p:nvSpPr>
          <p:cNvPr id="3" name="Espace réservé du pied de page 3">
            <a:extLst>
              <a:ext uri="{FF2B5EF4-FFF2-40B4-BE49-F238E27FC236}">
                <a16:creationId xmlns:a16="http://schemas.microsoft.com/office/drawing/2014/main" id="{BF663987-DE20-FD07-F72C-70404CC229E0}"/>
              </a:ext>
            </a:extLst>
          </p:cNvPr>
          <p:cNvSpPr>
            <a:spLocks noGrp="1"/>
          </p:cNvSpPr>
          <p:nvPr>
            <p:ph type="ftr" sz="quarter" idx="10"/>
          </p:nvPr>
        </p:nvSpPr>
        <p:spPr/>
        <p:txBody>
          <a:bodyPr/>
          <a:lstStyle>
            <a:lvl1pPr>
              <a:defRPr/>
            </a:lvl1pPr>
          </a:lstStyle>
          <a:p>
            <a:pPr>
              <a:defRPr/>
            </a:pPr>
            <a:endParaRPr lang="fr-CA"/>
          </a:p>
        </p:txBody>
      </p:sp>
      <p:sp>
        <p:nvSpPr>
          <p:cNvPr id="4" name="Espace réservé du numéro de diapositive 4">
            <a:extLst>
              <a:ext uri="{FF2B5EF4-FFF2-40B4-BE49-F238E27FC236}">
                <a16:creationId xmlns:a16="http://schemas.microsoft.com/office/drawing/2014/main" id="{DB21E96C-75CB-B933-81B3-FAF86D03BE19}"/>
              </a:ext>
            </a:extLst>
          </p:cNvPr>
          <p:cNvSpPr>
            <a:spLocks noGrp="1"/>
          </p:cNvSpPr>
          <p:nvPr>
            <p:ph type="sldNum" sz="quarter" idx="11"/>
          </p:nvPr>
        </p:nvSpPr>
        <p:spPr/>
        <p:txBody>
          <a:bodyPr/>
          <a:lstStyle>
            <a:lvl1pPr>
              <a:defRPr smtClean="0"/>
            </a:lvl1pPr>
          </a:lstStyle>
          <a:p>
            <a:pPr>
              <a:defRPr/>
            </a:pPr>
            <a:fld id="{E5295931-BD29-A143-90BF-20B902470D82}" type="slidenum">
              <a:rPr lang="fr-CA"/>
              <a:pPr>
                <a:defRPr/>
              </a:pPr>
              <a:t>‹N°›</a:t>
            </a:fld>
            <a:endParaRPr lang="fr-CA"/>
          </a:p>
        </p:txBody>
      </p:sp>
    </p:spTree>
    <p:extLst>
      <p:ext uri="{BB962C8B-B14F-4D97-AF65-F5344CB8AC3E}">
        <p14:creationId xmlns:p14="http://schemas.microsoft.com/office/powerpoint/2010/main" val="398135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avec fon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id="{B14D25C8-F35A-FCF6-16FA-B77B9989974F}"/>
              </a:ext>
            </a:extLst>
          </p:cNvPr>
          <p:cNvSpPr/>
          <p:nvPr/>
        </p:nvSpPr>
        <p:spPr>
          <a:xfrm>
            <a:off x="0" y="0"/>
            <a:ext cx="12192000" cy="5853113"/>
          </a:xfrm>
          <a:prstGeom prst="roundRect">
            <a:avLst>
              <a:gd name="adj" fmla="val 0"/>
            </a:avLst>
          </a:prstGeom>
          <a:solidFill>
            <a:srgbClr val="012E4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
        <p:nvSpPr>
          <p:cNvPr id="2" name="Titre 1"/>
          <p:cNvSpPr>
            <a:spLocks noGrp="1"/>
          </p:cNvSpPr>
          <p:nvPr>
            <p:ph type="title"/>
          </p:nvPr>
        </p:nvSpPr>
        <p:spPr/>
        <p:txBody>
          <a:bodyPr/>
          <a:lstStyle/>
          <a:p>
            <a:r>
              <a:rPr lang="en-US"/>
              <a:t>Click to edit Master title style</a:t>
            </a:r>
            <a:endParaRPr lang="fr-CA"/>
          </a:p>
        </p:txBody>
      </p:sp>
      <p:sp>
        <p:nvSpPr>
          <p:cNvPr id="4" name="Espace réservé du pied de page 3">
            <a:extLst>
              <a:ext uri="{FF2B5EF4-FFF2-40B4-BE49-F238E27FC236}">
                <a16:creationId xmlns:a16="http://schemas.microsoft.com/office/drawing/2014/main" id="{F56AE609-A24A-57BD-4D29-8C7975BB7F03}"/>
              </a:ext>
            </a:extLst>
          </p:cNvPr>
          <p:cNvSpPr>
            <a:spLocks noGrp="1"/>
          </p:cNvSpPr>
          <p:nvPr>
            <p:ph type="ftr" sz="quarter" idx="10"/>
          </p:nvPr>
        </p:nvSpPr>
        <p:spPr/>
        <p:txBody>
          <a:bodyPr/>
          <a:lstStyle>
            <a:lvl1pPr>
              <a:defRPr/>
            </a:lvl1pPr>
          </a:lstStyle>
          <a:p>
            <a:pPr>
              <a:defRPr/>
            </a:pPr>
            <a:endParaRPr lang="fr-CA"/>
          </a:p>
        </p:txBody>
      </p:sp>
      <p:sp>
        <p:nvSpPr>
          <p:cNvPr id="5" name="Espace réservé du numéro de diapositive 4">
            <a:extLst>
              <a:ext uri="{FF2B5EF4-FFF2-40B4-BE49-F238E27FC236}">
                <a16:creationId xmlns:a16="http://schemas.microsoft.com/office/drawing/2014/main" id="{2CE9DEFF-8081-1ED5-BA27-0B9A65129DEE}"/>
              </a:ext>
            </a:extLst>
          </p:cNvPr>
          <p:cNvSpPr>
            <a:spLocks noGrp="1"/>
          </p:cNvSpPr>
          <p:nvPr>
            <p:ph type="sldNum" sz="quarter" idx="11"/>
          </p:nvPr>
        </p:nvSpPr>
        <p:spPr/>
        <p:txBody>
          <a:bodyPr/>
          <a:lstStyle>
            <a:lvl1pPr>
              <a:defRPr smtClean="0"/>
            </a:lvl1pPr>
          </a:lstStyle>
          <a:p>
            <a:pPr>
              <a:defRPr/>
            </a:pPr>
            <a:fld id="{BDB63403-A08E-0643-9D75-9586C8F87419}" type="slidenum">
              <a:rPr lang="fr-CA"/>
              <a:pPr>
                <a:defRPr/>
              </a:pPr>
              <a:t>‹N°›</a:t>
            </a:fld>
            <a:endParaRPr lang="fr-CA"/>
          </a:p>
        </p:txBody>
      </p:sp>
    </p:spTree>
    <p:extLst>
      <p:ext uri="{BB962C8B-B14F-4D97-AF65-F5344CB8AC3E}">
        <p14:creationId xmlns:p14="http://schemas.microsoft.com/office/powerpoint/2010/main" val="1835176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pied de page 2">
            <a:extLst>
              <a:ext uri="{FF2B5EF4-FFF2-40B4-BE49-F238E27FC236}">
                <a16:creationId xmlns:a16="http://schemas.microsoft.com/office/drawing/2014/main" id="{6CE24433-6567-5832-D771-43BE3847CBA6}"/>
              </a:ext>
            </a:extLst>
          </p:cNvPr>
          <p:cNvSpPr>
            <a:spLocks noGrp="1"/>
          </p:cNvSpPr>
          <p:nvPr>
            <p:ph type="ftr" sz="quarter" idx="10"/>
          </p:nvPr>
        </p:nvSpPr>
        <p:spPr/>
        <p:txBody>
          <a:bodyPr/>
          <a:lstStyle>
            <a:lvl1pPr>
              <a:defRPr/>
            </a:lvl1pPr>
          </a:lstStyle>
          <a:p>
            <a:pPr>
              <a:defRPr/>
            </a:pPr>
            <a:endParaRPr lang="fr-CA"/>
          </a:p>
        </p:txBody>
      </p:sp>
      <p:sp>
        <p:nvSpPr>
          <p:cNvPr id="3" name="Espace réservé du numéro de diapositive 3">
            <a:extLst>
              <a:ext uri="{FF2B5EF4-FFF2-40B4-BE49-F238E27FC236}">
                <a16:creationId xmlns:a16="http://schemas.microsoft.com/office/drawing/2014/main" id="{19A0B568-9BEC-FF21-C7FD-BB43126C692E}"/>
              </a:ext>
            </a:extLst>
          </p:cNvPr>
          <p:cNvSpPr>
            <a:spLocks noGrp="1"/>
          </p:cNvSpPr>
          <p:nvPr>
            <p:ph type="sldNum" sz="quarter" idx="11"/>
          </p:nvPr>
        </p:nvSpPr>
        <p:spPr/>
        <p:txBody>
          <a:bodyPr/>
          <a:lstStyle>
            <a:lvl1pPr>
              <a:defRPr smtClean="0"/>
            </a:lvl1pPr>
          </a:lstStyle>
          <a:p>
            <a:pPr>
              <a:defRPr/>
            </a:pPr>
            <a:fld id="{9DEF6644-10E6-DA4F-9D71-1E092521EE9E}" type="slidenum">
              <a:rPr lang="fr-CA"/>
              <a:pPr>
                <a:defRPr/>
              </a:pPr>
              <a:t>‹N°›</a:t>
            </a:fld>
            <a:endParaRPr lang="fr-CA"/>
          </a:p>
        </p:txBody>
      </p:sp>
    </p:spTree>
    <p:extLst>
      <p:ext uri="{BB962C8B-B14F-4D97-AF65-F5344CB8AC3E}">
        <p14:creationId xmlns:p14="http://schemas.microsoft.com/office/powerpoint/2010/main" val="419823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avec fon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425E5694-D6C3-E803-BD24-51A129F235CC}"/>
              </a:ext>
            </a:extLst>
          </p:cNvPr>
          <p:cNvSpPr/>
          <p:nvPr/>
        </p:nvSpPr>
        <p:spPr>
          <a:xfrm>
            <a:off x="0" y="0"/>
            <a:ext cx="12192000" cy="5870575"/>
          </a:xfrm>
          <a:prstGeom prst="roundRect">
            <a:avLst>
              <a:gd name="adj" fmla="val 0"/>
            </a:avLst>
          </a:prstGeom>
          <a:solidFill>
            <a:srgbClr val="F19032">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
        <p:nvSpPr>
          <p:cNvPr id="3" name="Espace réservé du pied de page 2">
            <a:extLst>
              <a:ext uri="{FF2B5EF4-FFF2-40B4-BE49-F238E27FC236}">
                <a16:creationId xmlns:a16="http://schemas.microsoft.com/office/drawing/2014/main" id="{3181F392-AFB6-6759-8E93-2D035C47F281}"/>
              </a:ext>
            </a:extLst>
          </p:cNvPr>
          <p:cNvSpPr>
            <a:spLocks noGrp="1"/>
          </p:cNvSpPr>
          <p:nvPr>
            <p:ph type="ftr" sz="quarter" idx="10"/>
          </p:nvPr>
        </p:nvSpPr>
        <p:spPr/>
        <p:txBody>
          <a:bodyPr/>
          <a:lstStyle>
            <a:lvl1pPr>
              <a:defRPr/>
            </a:lvl1pPr>
          </a:lstStyle>
          <a:p>
            <a:pPr>
              <a:defRPr/>
            </a:pPr>
            <a:endParaRPr lang="fr-CA"/>
          </a:p>
        </p:txBody>
      </p:sp>
      <p:sp>
        <p:nvSpPr>
          <p:cNvPr id="4" name="Espace réservé du numéro de diapositive 3">
            <a:extLst>
              <a:ext uri="{FF2B5EF4-FFF2-40B4-BE49-F238E27FC236}">
                <a16:creationId xmlns:a16="http://schemas.microsoft.com/office/drawing/2014/main" id="{B42D9AC8-E4F1-E296-83CB-9C9C95D45889}"/>
              </a:ext>
            </a:extLst>
          </p:cNvPr>
          <p:cNvSpPr>
            <a:spLocks noGrp="1"/>
          </p:cNvSpPr>
          <p:nvPr>
            <p:ph type="sldNum" sz="quarter" idx="11"/>
          </p:nvPr>
        </p:nvSpPr>
        <p:spPr/>
        <p:txBody>
          <a:bodyPr/>
          <a:lstStyle>
            <a:lvl1pPr>
              <a:defRPr smtClean="0"/>
            </a:lvl1pPr>
          </a:lstStyle>
          <a:p>
            <a:pPr>
              <a:defRPr/>
            </a:pPr>
            <a:fld id="{6D1E6CC6-8DD8-874F-911D-D4054487F3E4}" type="slidenum">
              <a:rPr lang="fr-CA"/>
              <a:pPr>
                <a:defRPr/>
              </a:pPr>
              <a:t>‹N°›</a:t>
            </a:fld>
            <a:endParaRPr lang="fr-CA"/>
          </a:p>
        </p:txBody>
      </p:sp>
    </p:spTree>
    <p:extLst>
      <p:ext uri="{BB962C8B-B14F-4D97-AF65-F5344CB8AC3E}">
        <p14:creationId xmlns:p14="http://schemas.microsoft.com/office/powerpoint/2010/main" val="2188379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A9BBABA7-3061-2DD2-E78B-B2FC7840DFC3}"/>
              </a:ext>
            </a:extLst>
          </p:cNvPr>
          <p:cNvSpPr/>
          <p:nvPr/>
        </p:nvSpPr>
        <p:spPr>
          <a:xfrm>
            <a:off x="0" y="6084888"/>
            <a:ext cx="12192000" cy="787400"/>
          </a:xfrm>
          <a:prstGeom prst="roundRect">
            <a:avLst>
              <a:gd name="adj" fmla="val 0"/>
            </a:avLst>
          </a:prstGeom>
          <a:solidFill>
            <a:srgbClr val="2FC0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pic>
        <p:nvPicPr>
          <p:cNvPr id="1027" name="Picture 6" descr="A picture containing company name&#10;&#10;Description automatically generated">
            <a:extLst>
              <a:ext uri="{FF2B5EF4-FFF2-40B4-BE49-F238E27FC236}">
                <a16:creationId xmlns:a16="http://schemas.microsoft.com/office/drawing/2014/main" id="{8ADD3F5C-1B45-1783-2426-D9E1057882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463" y="6084888"/>
            <a:ext cx="20574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Espace réservé du titre 1">
            <a:extLst>
              <a:ext uri="{FF2B5EF4-FFF2-40B4-BE49-F238E27FC236}">
                <a16:creationId xmlns:a16="http://schemas.microsoft.com/office/drawing/2014/main" id="{F41CB331-5015-8B38-7D8E-7CBDCF00CD7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Modifiez le style du titre</a:t>
            </a:r>
            <a:endParaRPr lang="fr-CA" altLang="en-US"/>
          </a:p>
        </p:txBody>
      </p:sp>
      <p:sp>
        <p:nvSpPr>
          <p:cNvPr id="1029" name="Espace réservé du texte 2">
            <a:extLst>
              <a:ext uri="{FF2B5EF4-FFF2-40B4-BE49-F238E27FC236}">
                <a16:creationId xmlns:a16="http://schemas.microsoft.com/office/drawing/2014/main" id="{0043B607-7EAF-71F9-F559-7B64EDEA21F0}"/>
              </a:ext>
            </a:extLst>
          </p:cNvPr>
          <p:cNvSpPr>
            <a:spLocks noGrp="1" noChangeArrowheads="1"/>
          </p:cNvSpPr>
          <p:nvPr>
            <p:ph type="body" idx="1"/>
          </p:nvPr>
        </p:nvSpPr>
        <p:spPr bwMode="auto">
          <a:xfrm>
            <a:off x="838200" y="1825625"/>
            <a:ext cx="105156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5" name="Espace réservé du pied de page 4">
            <a:extLst>
              <a:ext uri="{FF2B5EF4-FFF2-40B4-BE49-F238E27FC236}">
                <a16:creationId xmlns:a16="http://schemas.microsoft.com/office/drawing/2014/main" id="{26B0F40C-FBBB-A446-70A9-875B03A959EC}"/>
              </a:ext>
            </a:extLst>
          </p:cNvPr>
          <p:cNvSpPr>
            <a:spLocks noGrp="1"/>
          </p:cNvSpPr>
          <p:nvPr>
            <p:ph type="ftr" sz="quarter" idx="3"/>
          </p:nvPr>
        </p:nvSpPr>
        <p:spPr>
          <a:xfrm>
            <a:off x="776288" y="6302375"/>
            <a:ext cx="9213850" cy="419100"/>
          </a:xfrm>
          <a:prstGeom prst="rect">
            <a:avLst/>
          </a:prstGeom>
        </p:spPr>
        <p:txBody>
          <a:bodyPr vert="horz" lIns="91440" tIns="45720" rIns="91440" bIns="45720" rtlCol="0" anchor="ctr"/>
          <a:lstStyle>
            <a:lvl1pPr algn="l" eaLnBrk="1" fontAlgn="auto" hangingPunct="1">
              <a:spcBef>
                <a:spcPts val="0"/>
              </a:spcBef>
              <a:spcAft>
                <a:spcPts val="0"/>
              </a:spcAft>
              <a:defRPr sz="1200" b="1" dirty="0">
                <a:solidFill>
                  <a:schemeClr val="bg1"/>
                </a:solidFill>
                <a:latin typeface="+mn-lt"/>
              </a:defRPr>
            </a:lvl1pPr>
          </a:lstStyle>
          <a:p>
            <a:pPr>
              <a:defRPr/>
            </a:pPr>
            <a:endParaRPr lang="fr-CA"/>
          </a:p>
        </p:txBody>
      </p:sp>
      <p:sp>
        <p:nvSpPr>
          <p:cNvPr id="6" name="Espace réservé du numéro de diapositive 5">
            <a:extLst>
              <a:ext uri="{FF2B5EF4-FFF2-40B4-BE49-F238E27FC236}">
                <a16:creationId xmlns:a16="http://schemas.microsoft.com/office/drawing/2014/main" id="{B96E4836-67E8-F048-4E59-FFC2AF61B856}"/>
              </a:ext>
            </a:extLst>
          </p:cNvPr>
          <p:cNvSpPr>
            <a:spLocks noGrp="1"/>
          </p:cNvSpPr>
          <p:nvPr>
            <p:ph type="sldNum" sz="quarter" idx="4"/>
          </p:nvPr>
        </p:nvSpPr>
        <p:spPr>
          <a:xfrm>
            <a:off x="10169525" y="6302375"/>
            <a:ext cx="1184275" cy="419100"/>
          </a:xfrm>
          <a:prstGeom prst="rect">
            <a:avLst/>
          </a:prstGeom>
        </p:spPr>
        <p:txBody>
          <a:bodyPr vert="horz" lIns="91440" tIns="45720" rIns="91440" bIns="45720" rtlCol="0" anchor="ctr"/>
          <a:lstStyle>
            <a:lvl1pPr algn="r" eaLnBrk="1" fontAlgn="auto" hangingPunct="1">
              <a:spcBef>
                <a:spcPts val="0"/>
              </a:spcBef>
              <a:spcAft>
                <a:spcPts val="0"/>
              </a:spcAft>
              <a:defRPr sz="1200" dirty="0">
                <a:solidFill>
                  <a:schemeClr val="bg1"/>
                </a:solidFill>
                <a:latin typeface="+mn-lt"/>
              </a:defRPr>
            </a:lvl1pPr>
          </a:lstStyle>
          <a:p>
            <a:pPr>
              <a:defRPr/>
            </a:pPr>
            <a:r>
              <a:rPr lang="fr-CA"/>
              <a:t>|  </a:t>
            </a:r>
            <a:fld id="{5508D108-FBE2-B442-95B1-66D1DBF63E27}" type="slidenum">
              <a:rPr lang="fr-CA" smtClean="0"/>
              <a:pPr>
                <a:defRPr/>
              </a:pPr>
              <a:t>‹N°›</a:t>
            </a:fld>
            <a:endParaRPr lang="fr-CA"/>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lgn="l" rtl="0" eaLnBrk="1" fontAlgn="base" hangingPunct="1">
        <a:lnSpc>
          <a:spcPct val="90000"/>
        </a:lnSpc>
        <a:spcBef>
          <a:spcPct val="0"/>
        </a:spcBef>
        <a:spcAft>
          <a:spcPct val="0"/>
        </a:spcAft>
        <a:defRPr sz="44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b="1">
          <a:solidFill>
            <a:schemeClr val="tx1"/>
          </a:solidFill>
          <a:latin typeface="Aptos Display" panose="020B0004020202020204" pitchFamily="34" charset="0"/>
        </a:defRPr>
      </a:lvl2pPr>
      <a:lvl3pPr algn="l" rtl="0" eaLnBrk="1" fontAlgn="base" hangingPunct="1">
        <a:lnSpc>
          <a:spcPct val="90000"/>
        </a:lnSpc>
        <a:spcBef>
          <a:spcPct val="0"/>
        </a:spcBef>
        <a:spcAft>
          <a:spcPct val="0"/>
        </a:spcAft>
        <a:defRPr sz="4400" b="1">
          <a:solidFill>
            <a:schemeClr val="tx1"/>
          </a:solidFill>
          <a:latin typeface="Aptos Display" panose="020B0004020202020204" pitchFamily="34" charset="0"/>
        </a:defRPr>
      </a:lvl3pPr>
      <a:lvl4pPr algn="l" rtl="0" eaLnBrk="1" fontAlgn="base" hangingPunct="1">
        <a:lnSpc>
          <a:spcPct val="90000"/>
        </a:lnSpc>
        <a:spcBef>
          <a:spcPct val="0"/>
        </a:spcBef>
        <a:spcAft>
          <a:spcPct val="0"/>
        </a:spcAft>
        <a:defRPr sz="4400" b="1">
          <a:solidFill>
            <a:schemeClr val="tx1"/>
          </a:solidFill>
          <a:latin typeface="Aptos Display" panose="020B0004020202020204" pitchFamily="34" charset="0"/>
        </a:defRPr>
      </a:lvl4pPr>
      <a:lvl5pPr algn="l" rtl="0" eaLnBrk="1" fontAlgn="base" hangingPunct="1">
        <a:lnSpc>
          <a:spcPct val="90000"/>
        </a:lnSpc>
        <a:spcBef>
          <a:spcPct val="0"/>
        </a:spcBef>
        <a:spcAft>
          <a:spcPct val="0"/>
        </a:spcAft>
        <a:defRPr sz="4400" b="1">
          <a:solidFill>
            <a:schemeClr val="tx1"/>
          </a:solidFill>
          <a:latin typeface="Aptos Display" panose="020B0004020202020204" pitchFamily="34" charset="0"/>
        </a:defRPr>
      </a:lvl5pPr>
      <a:lvl6pPr marL="457200" algn="l" rtl="0" eaLnBrk="1" fontAlgn="base" hangingPunct="1">
        <a:lnSpc>
          <a:spcPct val="90000"/>
        </a:lnSpc>
        <a:spcBef>
          <a:spcPct val="0"/>
        </a:spcBef>
        <a:spcAft>
          <a:spcPct val="0"/>
        </a:spcAft>
        <a:defRPr sz="4400" b="1">
          <a:solidFill>
            <a:schemeClr val="tx1"/>
          </a:solidFill>
          <a:latin typeface="Aptos Display" panose="020B0004020202020204" pitchFamily="34" charset="0"/>
        </a:defRPr>
      </a:lvl6pPr>
      <a:lvl7pPr marL="914400" algn="l" rtl="0" eaLnBrk="1" fontAlgn="base" hangingPunct="1">
        <a:lnSpc>
          <a:spcPct val="90000"/>
        </a:lnSpc>
        <a:spcBef>
          <a:spcPct val="0"/>
        </a:spcBef>
        <a:spcAft>
          <a:spcPct val="0"/>
        </a:spcAft>
        <a:defRPr sz="4400" b="1">
          <a:solidFill>
            <a:schemeClr val="tx1"/>
          </a:solidFill>
          <a:latin typeface="Aptos Display" panose="020B0004020202020204" pitchFamily="34" charset="0"/>
        </a:defRPr>
      </a:lvl7pPr>
      <a:lvl8pPr marL="1371600" algn="l" rtl="0" eaLnBrk="1" fontAlgn="base" hangingPunct="1">
        <a:lnSpc>
          <a:spcPct val="90000"/>
        </a:lnSpc>
        <a:spcBef>
          <a:spcPct val="0"/>
        </a:spcBef>
        <a:spcAft>
          <a:spcPct val="0"/>
        </a:spcAft>
        <a:defRPr sz="4400" b="1">
          <a:solidFill>
            <a:schemeClr val="tx1"/>
          </a:solidFill>
          <a:latin typeface="Aptos Display" panose="020B0004020202020204" pitchFamily="34" charset="0"/>
        </a:defRPr>
      </a:lvl8pPr>
      <a:lvl9pPr marL="1828800" algn="l" rtl="0" eaLnBrk="1" fontAlgn="base" hangingPunct="1">
        <a:lnSpc>
          <a:spcPct val="90000"/>
        </a:lnSpc>
        <a:spcBef>
          <a:spcPct val="0"/>
        </a:spcBef>
        <a:spcAft>
          <a:spcPct val="0"/>
        </a:spcAft>
        <a:defRPr sz="4400" b="1">
          <a:solidFill>
            <a:schemeClr val="tx1"/>
          </a:solidFill>
          <a:latin typeface="Aptos Display" panose="020B00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111/jan.15772"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2BE19A-CBA5-ADF9-A470-558A3A8A230D}"/>
              </a:ext>
            </a:extLst>
          </p:cNvPr>
          <p:cNvSpPr>
            <a:spLocks noGrp="1"/>
          </p:cNvSpPr>
          <p:nvPr>
            <p:ph type="title"/>
          </p:nvPr>
        </p:nvSpPr>
        <p:spPr>
          <a:xfrm>
            <a:off x="838200" y="1269050"/>
            <a:ext cx="10515600" cy="1325563"/>
          </a:xfrm>
        </p:spPr>
        <p:txBody>
          <a:bodyPr/>
          <a:lstStyle/>
          <a:p>
            <a:r>
              <a:rPr lang="fr-CH" altLang="en-US" dirty="0"/>
              <a:t>Dispositif d’accueil pour patients avec troubles du spectre autistique (TSA) et du développement intellectuel (TDI)</a:t>
            </a:r>
            <a:endParaRPr lang="fr-CH" dirty="0"/>
          </a:p>
        </p:txBody>
      </p:sp>
      <p:sp>
        <p:nvSpPr>
          <p:cNvPr id="3" name="Espace réservé du contenu 2">
            <a:extLst>
              <a:ext uri="{FF2B5EF4-FFF2-40B4-BE49-F238E27FC236}">
                <a16:creationId xmlns:a16="http://schemas.microsoft.com/office/drawing/2014/main" id="{CD4DD7DA-F02D-9888-A19D-7B1B20FA7451}"/>
              </a:ext>
            </a:extLst>
          </p:cNvPr>
          <p:cNvSpPr>
            <a:spLocks noGrp="1"/>
          </p:cNvSpPr>
          <p:nvPr>
            <p:ph idx="1"/>
          </p:nvPr>
        </p:nvSpPr>
        <p:spPr>
          <a:xfrm>
            <a:off x="1016000" y="4826000"/>
            <a:ext cx="10515600" cy="1003300"/>
          </a:xfrm>
        </p:spPr>
        <p:txBody>
          <a:bodyPr/>
          <a:lstStyle/>
          <a:p>
            <a:pPr marL="0" indent="0">
              <a:buNone/>
            </a:pPr>
            <a:r>
              <a:rPr lang="fr-CH" dirty="0"/>
              <a:t>Centre hospitalier universitaire vaudois CHUV</a:t>
            </a:r>
          </a:p>
          <a:p>
            <a:endParaRPr lang="fr-CH" dirty="0"/>
          </a:p>
        </p:txBody>
      </p:sp>
      <p:sp>
        <p:nvSpPr>
          <p:cNvPr id="4" name="Espace réservé du pied de page 3">
            <a:extLst>
              <a:ext uri="{FF2B5EF4-FFF2-40B4-BE49-F238E27FC236}">
                <a16:creationId xmlns:a16="http://schemas.microsoft.com/office/drawing/2014/main" id="{CD18950F-12CD-4984-EBFB-76CAA294CAB5}"/>
              </a:ext>
            </a:extLst>
          </p:cNvPr>
          <p:cNvSpPr>
            <a:spLocks noGrp="1"/>
          </p:cNvSpPr>
          <p:nvPr>
            <p:ph type="ftr" sz="quarter" idx="10"/>
          </p:nvPr>
        </p:nvSpPr>
        <p:spPr/>
        <p:txBody>
          <a:bodyPr/>
          <a:lstStyle/>
          <a:p>
            <a:pPr>
              <a:defRPr/>
            </a:pPr>
            <a:r>
              <a:rPr lang="fr-CA" altLang="en-US" dirty="0"/>
              <a:t>22 avril 2026</a:t>
            </a:r>
          </a:p>
          <a:p>
            <a:pPr>
              <a:defRPr/>
            </a:pPr>
            <a:endParaRPr lang="fr-CA" dirty="0"/>
          </a:p>
        </p:txBody>
      </p:sp>
      <p:sp>
        <p:nvSpPr>
          <p:cNvPr id="5" name="Espace réservé du numéro de diapositive 4">
            <a:extLst>
              <a:ext uri="{FF2B5EF4-FFF2-40B4-BE49-F238E27FC236}">
                <a16:creationId xmlns:a16="http://schemas.microsoft.com/office/drawing/2014/main" id="{00697E72-EE2C-7EC9-6C2C-AE7055E5211F}"/>
              </a:ext>
            </a:extLst>
          </p:cNvPr>
          <p:cNvSpPr>
            <a:spLocks noGrp="1"/>
          </p:cNvSpPr>
          <p:nvPr>
            <p:ph type="sldNum" sz="quarter" idx="11"/>
          </p:nvPr>
        </p:nvSpPr>
        <p:spPr/>
        <p:txBody>
          <a:bodyPr/>
          <a:lstStyle/>
          <a:p>
            <a:pPr>
              <a:defRPr/>
            </a:pPr>
            <a:fld id="{2E872A1B-DCA0-4A43-987B-DAC0AFE19EAA}" type="slidenum">
              <a:rPr lang="fr-CA" smtClean="0"/>
              <a:pPr>
                <a:defRPr/>
              </a:pPr>
              <a:t>1</a:t>
            </a:fld>
            <a:endParaRPr lang="fr-CA"/>
          </a:p>
        </p:txBody>
      </p:sp>
    </p:spTree>
    <p:extLst>
      <p:ext uri="{BB962C8B-B14F-4D97-AF65-F5344CB8AC3E}">
        <p14:creationId xmlns:p14="http://schemas.microsoft.com/office/powerpoint/2010/main" val="1562282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B6AA2-5879-DC48-B1CD-AA79B7C38C1B}"/>
              </a:ext>
            </a:extLst>
          </p:cNvPr>
          <p:cNvSpPr>
            <a:spLocks noGrp="1"/>
          </p:cNvSpPr>
          <p:nvPr>
            <p:ph type="title"/>
          </p:nvPr>
        </p:nvSpPr>
        <p:spPr>
          <a:xfrm>
            <a:off x="1371597" y="348865"/>
            <a:ext cx="10044023" cy="877729"/>
          </a:xfrm>
        </p:spPr>
        <p:txBody>
          <a:bodyPr anchor="ctr">
            <a:normAutofit/>
          </a:bodyPr>
          <a:lstStyle/>
          <a:p>
            <a:r>
              <a:rPr lang="fr-CH" sz="4000" dirty="0"/>
              <a:t>Ressources : documentation</a:t>
            </a:r>
          </a:p>
        </p:txBody>
      </p:sp>
      <p:sp>
        <p:nvSpPr>
          <p:cNvPr id="4" name="Espace réservé du numéro de diapositive 3">
            <a:extLst>
              <a:ext uri="{FF2B5EF4-FFF2-40B4-BE49-F238E27FC236}">
                <a16:creationId xmlns:a16="http://schemas.microsoft.com/office/drawing/2014/main" id="{2059B8ED-39D0-9214-A381-F95AF11D42C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E9D167-0B60-4DD2-BB39-69B93295B942}" type="slidenum">
              <a:rPr lang="fr-CH" smtClean="0"/>
              <a:pPr>
                <a:spcAft>
                  <a:spcPts val="600"/>
                </a:spcAft>
              </a:pPr>
              <a:t>10</a:t>
            </a:fld>
            <a:endParaRPr lang="fr-CH" sz="1100">
              <a:solidFill>
                <a:schemeClr val="tx1">
                  <a:lumMod val="50000"/>
                  <a:lumOff val="50000"/>
                </a:schemeClr>
              </a:solidFill>
            </a:endParaRPr>
          </a:p>
        </p:txBody>
      </p:sp>
      <p:sp>
        <p:nvSpPr>
          <p:cNvPr id="9" name="ZoneTexte 8">
            <a:extLst>
              <a:ext uri="{FF2B5EF4-FFF2-40B4-BE49-F238E27FC236}">
                <a16:creationId xmlns:a16="http://schemas.microsoft.com/office/drawing/2014/main" id="{A724C88D-05D1-A307-E1DB-E0568FB24D5A}"/>
              </a:ext>
            </a:extLst>
          </p:cNvPr>
          <p:cNvSpPr txBox="1"/>
          <p:nvPr/>
        </p:nvSpPr>
        <p:spPr>
          <a:xfrm>
            <a:off x="900523" y="1388156"/>
            <a:ext cx="10986170" cy="460279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H"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Formulaire Dossier Patient Informatisé </a:t>
            </a:r>
            <a:r>
              <a:rPr kumimoji="0" lang="fr-CH" sz="2800" b="0" i="1" u="none" strike="noStrike" kern="1200" cap="none" spc="0" normalizeH="0" baseline="0" noProof="0" dirty="0">
                <a:ln>
                  <a:noFill/>
                </a:ln>
                <a:effectLst/>
                <a:uLnTx/>
                <a:uFillTx/>
                <a:latin typeface="Arial" panose="020B0604020202020204" pitchFamily="34" charset="0"/>
                <a:cs typeface="Arial" panose="020B0604020202020204" pitchFamily="34" charset="0"/>
              </a:rPr>
              <a:t>Singularités d’Accueil et de Prise en charge </a:t>
            </a:r>
            <a:r>
              <a:rPr kumimoji="0" lang="fr-CH"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et icône de mise en visibilité</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H"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Accessible en écriture et lecture pour tout le personnel médico-soignant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H"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Explicite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les singularités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les modes de communication et habitudes d’expression du patient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les conseils pour faciliter le soin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les spécificités d’organisation et les facteurs favorisant l’adhésion du patient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les contacts et représentants du patient</a:t>
            </a:r>
          </a:p>
        </p:txBody>
      </p:sp>
    </p:spTree>
    <p:extLst>
      <p:ext uri="{BB962C8B-B14F-4D97-AF65-F5344CB8AC3E}">
        <p14:creationId xmlns:p14="http://schemas.microsoft.com/office/powerpoint/2010/main" val="84317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B5F256D-92BE-8F98-2521-E815E7BDB2B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E9D167-0B60-4DD2-BB39-69B93295B942}" type="slidenum">
              <a:rPr lang="fr-CH" smtClean="0"/>
              <a:pPr/>
              <a:t>11</a:t>
            </a:fld>
            <a:endParaRPr lang="fr-CH"/>
          </a:p>
        </p:txBody>
      </p:sp>
      <p:pic>
        <p:nvPicPr>
          <p:cNvPr id="3" name="Image 2">
            <a:extLst>
              <a:ext uri="{FF2B5EF4-FFF2-40B4-BE49-F238E27FC236}">
                <a16:creationId xmlns:a16="http://schemas.microsoft.com/office/drawing/2014/main" id="{8C2771F1-57A8-20FA-23A9-90870977175E}"/>
              </a:ext>
            </a:extLst>
          </p:cNvPr>
          <p:cNvPicPr>
            <a:picLocks noChangeAspect="1"/>
          </p:cNvPicPr>
          <p:nvPr/>
        </p:nvPicPr>
        <p:blipFill>
          <a:blip r:embed="rId3"/>
          <a:stretch>
            <a:fillRect/>
          </a:stretch>
        </p:blipFill>
        <p:spPr>
          <a:xfrm>
            <a:off x="758518" y="269909"/>
            <a:ext cx="10674964" cy="6269003"/>
          </a:xfrm>
          <a:prstGeom prst="rect">
            <a:avLst/>
          </a:prstGeom>
        </p:spPr>
      </p:pic>
    </p:spTree>
    <p:extLst>
      <p:ext uri="{BB962C8B-B14F-4D97-AF65-F5344CB8AC3E}">
        <p14:creationId xmlns:p14="http://schemas.microsoft.com/office/powerpoint/2010/main" val="2693039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856D71F-BA72-A337-412A-E5B3DEAABA8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E9D167-0B60-4DD2-BB39-69B93295B942}" type="slidenum">
              <a:rPr lang="fr-CH" smtClean="0"/>
              <a:pPr/>
              <a:t>12</a:t>
            </a:fld>
            <a:endParaRPr lang="fr-CH"/>
          </a:p>
        </p:txBody>
      </p:sp>
      <p:pic>
        <p:nvPicPr>
          <p:cNvPr id="3" name="Image 2">
            <a:extLst>
              <a:ext uri="{FF2B5EF4-FFF2-40B4-BE49-F238E27FC236}">
                <a16:creationId xmlns:a16="http://schemas.microsoft.com/office/drawing/2014/main" id="{86BFE6BA-B5BC-F349-4836-AA37ACED6D77}"/>
              </a:ext>
            </a:extLst>
          </p:cNvPr>
          <p:cNvPicPr>
            <a:picLocks noChangeAspect="1"/>
          </p:cNvPicPr>
          <p:nvPr/>
        </p:nvPicPr>
        <p:blipFill>
          <a:blip r:embed="rId3"/>
          <a:srcRect r="11059"/>
          <a:stretch/>
        </p:blipFill>
        <p:spPr>
          <a:xfrm>
            <a:off x="1149573" y="207743"/>
            <a:ext cx="9892854" cy="6442514"/>
          </a:xfrm>
          <a:prstGeom prst="rect">
            <a:avLst/>
          </a:prstGeom>
        </p:spPr>
      </p:pic>
    </p:spTree>
    <p:extLst>
      <p:ext uri="{BB962C8B-B14F-4D97-AF65-F5344CB8AC3E}">
        <p14:creationId xmlns:p14="http://schemas.microsoft.com/office/powerpoint/2010/main" val="3306601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B6AA2-5879-DC48-B1CD-AA79B7C38C1B}"/>
              </a:ext>
            </a:extLst>
          </p:cNvPr>
          <p:cNvSpPr>
            <a:spLocks noGrp="1"/>
          </p:cNvSpPr>
          <p:nvPr>
            <p:ph type="title"/>
          </p:nvPr>
        </p:nvSpPr>
        <p:spPr>
          <a:xfrm>
            <a:off x="1371597" y="348865"/>
            <a:ext cx="10044023" cy="877729"/>
          </a:xfrm>
        </p:spPr>
        <p:txBody>
          <a:bodyPr anchor="ctr">
            <a:normAutofit/>
          </a:bodyPr>
          <a:lstStyle/>
          <a:p>
            <a:r>
              <a:rPr lang="fr-CH" sz="4000" dirty="0"/>
              <a:t>Ressources : formations</a:t>
            </a:r>
          </a:p>
        </p:txBody>
      </p:sp>
      <p:sp>
        <p:nvSpPr>
          <p:cNvPr id="4" name="Espace réservé du numéro de diapositive 3">
            <a:extLst>
              <a:ext uri="{FF2B5EF4-FFF2-40B4-BE49-F238E27FC236}">
                <a16:creationId xmlns:a16="http://schemas.microsoft.com/office/drawing/2014/main" id="{2059B8ED-39D0-9214-A381-F95AF11D42C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E9D167-0B60-4DD2-BB39-69B93295B942}" type="slidenum">
              <a:rPr lang="fr-CH" smtClean="0"/>
              <a:pPr>
                <a:spcAft>
                  <a:spcPts val="600"/>
                </a:spcAft>
              </a:pPr>
              <a:t>13</a:t>
            </a:fld>
            <a:endParaRPr lang="fr-CH" sz="1100">
              <a:solidFill>
                <a:schemeClr val="tx1">
                  <a:lumMod val="50000"/>
                  <a:lumOff val="50000"/>
                </a:schemeClr>
              </a:solidFill>
            </a:endParaRPr>
          </a:p>
        </p:txBody>
      </p:sp>
      <p:sp>
        <p:nvSpPr>
          <p:cNvPr id="9" name="ZoneTexte 8">
            <a:extLst>
              <a:ext uri="{FF2B5EF4-FFF2-40B4-BE49-F238E27FC236}">
                <a16:creationId xmlns:a16="http://schemas.microsoft.com/office/drawing/2014/main" id="{A724C88D-05D1-A307-E1DB-E0568FB24D5A}"/>
              </a:ext>
            </a:extLst>
          </p:cNvPr>
          <p:cNvSpPr txBox="1"/>
          <p:nvPr/>
        </p:nvSpPr>
        <p:spPr>
          <a:xfrm>
            <a:off x="718150" y="1924820"/>
            <a:ext cx="10986170" cy="418576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Site intranet : </a:t>
            </a:r>
            <a:r>
              <a:rPr lang="fr-CH" sz="2400" dirty="0">
                <a:latin typeface="Arial" panose="020B0604020202020204" pitchFamily="34" charset="0"/>
                <a:cs typeface="Arial" panose="020B0604020202020204" pitchFamily="34" charset="0"/>
              </a:rPr>
              <a:t>T</a:t>
            </a:r>
            <a:r>
              <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rousse de secours virtuelle à destination de toutes les équipes.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Handicap mental - prise en charge et communication – CHUV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CH" sz="24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Ici-TSA.ch gratuite, en ligne, accessible à tous, financée par Fondation philanthropique NEXT. Réalisée par l’Institut et Haute Ecole S</a:t>
            </a:r>
            <a:r>
              <a:rPr lang="fr-CH" sz="2400" dirty="0" err="1">
                <a:latin typeface="Arial" panose="020B0604020202020204" pitchFamily="34" charset="0"/>
                <a:cs typeface="Arial" panose="020B0604020202020204" pitchFamily="34" charset="0"/>
              </a:rPr>
              <a:t>pécialisée</a:t>
            </a:r>
            <a:r>
              <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La Source.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CH"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Formations sur </a:t>
            </a:r>
            <a:r>
              <a:rPr kumimoji="0" lang="en-US" sz="2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mesure</a:t>
            </a: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aux </a:t>
            </a:r>
            <a:r>
              <a:rPr kumimoji="0" lang="en-US" sz="2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partenaires</a:t>
            </a: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internes et externes (tout public </a:t>
            </a:r>
            <a:r>
              <a:rPr kumimoji="0" lang="en-US" sz="2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professionnel</a:t>
            </a:r>
            <a:r>
              <a:rPr lang="en-US" sz="2400" dirty="0">
                <a:latin typeface="Arial" panose="020B0604020202020204" pitchFamily="34" charset="0"/>
                <a:cs typeface="Arial" panose="020B0604020202020204" pitchFamily="34" charset="0"/>
              </a:rPr>
              <a:t> de la santé et du social.)</a:t>
            </a:r>
            <a:endPar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13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EFDB2-0BEA-D71D-94F7-C538BF574CFC}"/>
              </a:ext>
            </a:extLst>
          </p:cNvPr>
          <p:cNvSpPr>
            <a:spLocks noGrp="1"/>
          </p:cNvSpPr>
          <p:nvPr>
            <p:ph type="title"/>
          </p:nvPr>
        </p:nvSpPr>
        <p:spPr>
          <a:xfrm>
            <a:off x="838200" y="365125"/>
            <a:ext cx="10515600" cy="2403475"/>
          </a:xfrm>
        </p:spPr>
        <p:txBody>
          <a:bodyPr/>
          <a:lstStyle/>
          <a:p>
            <a:r>
              <a:rPr lang="fr-CH" sz="5400" dirty="0">
                <a:latin typeface="Arial" panose="020B0604020202020204" pitchFamily="34" charset="0"/>
                <a:cs typeface="Arial" panose="020B0604020202020204" pitchFamily="34" charset="0"/>
              </a:rPr>
              <a:t>Emmanuel Eparvier</a:t>
            </a:r>
            <a:br>
              <a:rPr lang="fr-CH" dirty="0">
                <a:latin typeface="Arial" panose="020B0604020202020204" pitchFamily="34" charset="0"/>
                <a:cs typeface="Arial" panose="020B0604020202020204" pitchFamily="34" charset="0"/>
              </a:rPr>
            </a:br>
            <a:endParaRPr lang="fr-CH" dirty="0"/>
          </a:p>
        </p:txBody>
      </p:sp>
      <p:sp>
        <p:nvSpPr>
          <p:cNvPr id="3" name="Espace réservé du contenu 2">
            <a:extLst>
              <a:ext uri="{FF2B5EF4-FFF2-40B4-BE49-F238E27FC236}">
                <a16:creationId xmlns:a16="http://schemas.microsoft.com/office/drawing/2014/main" id="{F67BD9A7-09F3-D2BA-C272-80A24362DFD1}"/>
              </a:ext>
            </a:extLst>
          </p:cNvPr>
          <p:cNvSpPr>
            <a:spLocks noGrp="1"/>
          </p:cNvSpPr>
          <p:nvPr>
            <p:ph idx="1"/>
          </p:nvPr>
        </p:nvSpPr>
        <p:spPr/>
        <p:txBody>
          <a:bodyPr/>
          <a:lstStyle/>
          <a:p>
            <a:pPr marL="0" lvl="1" indent="-353475"/>
            <a:endParaRPr lang="fr-CH" sz="2000" dirty="0">
              <a:latin typeface="Arial" panose="020B0604020202020204" pitchFamily="34" charset="0"/>
              <a:ea typeface="Cambria" panose="02040503050406030204" pitchFamily="18" charset="0"/>
              <a:cs typeface="Arial" panose="020B0604020202020204" pitchFamily="34" charset="0"/>
            </a:endParaRPr>
          </a:p>
          <a:p>
            <a:pPr marL="0" lvl="1" indent="0">
              <a:buNone/>
            </a:pPr>
            <a:r>
              <a:rPr lang="fr-CH" sz="2800" dirty="0">
                <a:latin typeface="Arial" panose="020B0604020202020204" pitchFamily="34" charset="0"/>
                <a:ea typeface="Cambria" panose="02040503050406030204" pitchFamily="18" charset="0"/>
                <a:cs typeface="Arial" panose="020B0604020202020204" pitchFamily="34" charset="0"/>
              </a:rPr>
              <a:t>Infirmier Clinicien Spécialisé </a:t>
            </a:r>
            <a:r>
              <a:rPr lang="fr-CH" sz="2800" dirty="0" err="1">
                <a:latin typeface="Arial" panose="020B0604020202020204" pitchFamily="34" charset="0"/>
                <a:ea typeface="Cambria" panose="02040503050406030204" pitchFamily="18" charset="0"/>
                <a:cs typeface="Arial" panose="020B0604020202020204" pitchFamily="34" charset="0"/>
              </a:rPr>
              <a:t>MScSI</a:t>
            </a:r>
            <a:r>
              <a:rPr lang="fr-CH" sz="2800" dirty="0">
                <a:solidFill>
                  <a:prstClr val="black"/>
                </a:solidFill>
                <a:latin typeface="Arial" panose="020B0604020202020204" pitchFamily="34" charset="0"/>
                <a:ea typeface="Cambria" panose="02040503050406030204" pitchFamily="18" charset="0"/>
                <a:cs typeface="Arial" panose="020B0604020202020204" pitchFamily="34" charset="0"/>
              </a:rPr>
              <a:t> </a:t>
            </a:r>
            <a:br>
              <a:rPr lang="fr-CH" sz="2800" dirty="0">
                <a:solidFill>
                  <a:prstClr val="black"/>
                </a:solidFill>
                <a:latin typeface="Arial" panose="020B0604020202020204" pitchFamily="34" charset="0"/>
                <a:ea typeface="Cambria" panose="02040503050406030204" pitchFamily="18" charset="0"/>
                <a:cs typeface="Arial" panose="020B0604020202020204" pitchFamily="34" charset="0"/>
              </a:rPr>
            </a:br>
            <a:r>
              <a:rPr lang="fr-CH" sz="2800" dirty="0">
                <a:latin typeface="Arial" panose="020B0604020202020204" pitchFamily="34" charset="0"/>
                <a:ea typeface="Calibri" panose="020F0502020204030204" pitchFamily="34" charset="0"/>
              </a:rPr>
              <a:t>Service des troubles du spectre de l’autisme et apparentés</a:t>
            </a:r>
          </a:p>
          <a:p>
            <a:pPr marL="0" indent="0">
              <a:buNone/>
            </a:pPr>
            <a:r>
              <a:rPr lang="fr-CH" dirty="0">
                <a:latin typeface="Arial" panose="020B0604020202020204" pitchFamily="34" charset="0"/>
                <a:ea typeface="Cambria" panose="02040503050406030204" pitchFamily="18" charset="0"/>
                <a:cs typeface="Arial" panose="020B0604020202020204" pitchFamily="34" charset="0"/>
              </a:rPr>
              <a:t>Département de psychiatrie - </a:t>
            </a:r>
            <a:r>
              <a:rPr lang="fr-CH" dirty="0">
                <a:latin typeface="Arial" panose="020B0604020202020204" pitchFamily="34" charset="0"/>
                <a:ea typeface="Calibri" panose="020F0502020204030204" pitchFamily="34" charset="0"/>
              </a:rPr>
              <a:t>CHUV</a:t>
            </a:r>
            <a:endParaRPr lang="fr-CH" dirty="0"/>
          </a:p>
        </p:txBody>
      </p:sp>
      <p:sp>
        <p:nvSpPr>
          <p:cNvPr id="4" name="Espace réservé du pied de page 3">
            <a:extLst>
              <a:ext uri="{FF2B5EF4-FFF2-40B4-BE49-F238E27FC236}">
                <a16:creationId xmlns:a16="http://schemas.microsoft.com/office/drawing/2014/main" id="{F6F9D62E-8341-F008-9A74-81BAB23744C5}"/>
              </a:ext>
            </a:extLst>
          </p:cNvPr>
          <p:cNvSpPr>
            <a:spLocks noGrp="1"/>
          </p:cNvSpPr>
          <p:nvPr>
            <p:ph type="ftr" sz="quarter" idx="10"/>
          </p:nvPr>
        </p:nvSpPr>
        <p:spPr/>
        <p:txBody>
          <a:bodyPr/>
          <a:lstStyle/>
          <a:p>
            <a:pPr>
              <a:defRPr/>
            </a:pPr>
            <a:endParaRPr lang="fr-CA"/>
          </a:p>
        </p:txBody>
      </p:sp>
      <p:sp>
        <p:nvSpPr>
          <p:cNvPr id="5" name="Espace réservé du numéro de diapositive 4">
            <a:extLst>
              <a:ext uri="{FF2B5EF4-FFF2-40B4-BE49-F238E27FC236}">
                <a16:creationId xmlns:a16="http://schemas.microsoft.com/office/drawing/2014/main" id="{97E369F7-1CE5-6AB7-E4D5-50712464A38A}"/>
              </a:ext>
            </a:extLst>
          </p:cNvPr>
          <p:cNvSpPr>
            <a:spLocks noGrp="1"/>
          </p:cNvSpPr>
          <p:nvPr>
            <p:ph type="sldNum" sz="quarter" idx="11"/>
          </p:nvPr>
        </p:nvSpPr>
        <p:spPr/>
        <p:txBody>
          <a:bodyPr/>
          <a:lstStyle/>
          <a:p>
            <a:pPr>
              <a:defRPr/>
            </a:pPr>
            <a:fld id="{2E872A1B-DCA0-4A43-987B-DAC0AFE19EAA}" type="slidenum">
              <a:rPr lang="fr-CA" smtClean="0"/>
              <a:pPr>
                <a:defRPr/>
              </a:pPr>
              <a:t>14</a:t>
            </a:fld>
            <a:endParaRPr lang="fr-CA"/>
          </a:p>
        </p:txBody>
      </p:sp>
    </p:spTree>
    <p:extLst>
      <p:ext uri="{BB962C8B-B14F-4D97-AF65-F5344CB8AC3E}">
        <p14:creationId xmlns:p14="http://schemas.microsoft.com/office/powerpoint/2010/main" val="2390832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9B318E-3822-933B-5C89-3FE490ECFD86}"/>
              </a:ext>
            </a:extLst>
          </p:cNvPr>
          <p:cNvSpPr>
            <a:spLocks noGrp="1"/>
          </p:cNvSpPr>
          <p:nvPr>
            <p:ph type="title"/>
          </p:nvPr>
        </p:nvSpPr>
        <p:spPr>
          <a:xfrm>
            <a:off x="838200" y="365125"/>
            <a:ext cx="10515600" cy="1325563"/>
          </a:xfrm>
        </p:spPr>
        <p:txBody>
          <a:bodyPr wrap="square" anchor="ctr">
            <a:normAutofit fontScale="90000"/>
          </a:bodyPr>
          <a:lstStyle/>
          <a:p>
            <a:r>
              <a:rPr lang="fr-CH" sz="3200" dirty="0"/>
              <a:t>Facteurs d’influences d’un environnement favorable à la qualité des soins hospitaliers des personnes avec TDI et/ou TSA</a:t>
            </a:r>
          </a:p>
        </p:txBody>
      </p:sp>
      <p:pic>
        <p:nvPicPr>
          <p:cNvPr id="5" name="Espace réservé du contenu 7" descr="Une image contenant texte, capture d’écran, document, Police&#10;&#10;Le contenu généré par l’IA peut être incorrect.">
            <a:extLst>
              <a:ext uri="{FF2B5EF4-FFF2-40B4-BE49-F238E27FC236}">
                <a16:creationId xmlns:a16="http://schemas.microsoft.com/office/drawing/2014/main" id="{76EB0A76-A09D-6D70-91E7-0736C93CB8B9}"/>
              </a:ext>
            </a:extLst>
          </p:cNvPr>
          <p:cNvPicPr>
            <a:picLocks noChangeAspect="1"/>
          </p:cNvPicPr>
          <p:nvPr/>
        </p:nvPicPr>
        <p:blipFill>
          <a:blip r:embed="rId3">
            <a:duotone>
              <a:prstClr val="black"/>
              <a:schemeClr val="tx2">
                <a:tint val="45000"/>
                <a:satMod val="400000"/>
              </a:schemeClr>
            </a:duotone>
            <a:alphaModFix/>
            <a:extLst>
              <a:ext uri="{BEBA8EAE-BF5A-486C-A8C5-ECC9F3942E4B}">
                <a14:imgProps xmlns:a14="http://schemas.microsoft.com/office/drawing/2010/main">
                  <a14:imgLayer r:embed="rId4">
                    <a14:imgEffect>
                      <a14:colorTemperature colorTemp="11500"/>
                    </a14:imgEffect>
                    <a14:imgEffect>
                      <a14:saturation sat="107000"/>
                    </a14:imgEffect>
                  </a14:imgLayer>
                </a14:imgProps>
              </a:ext>
            </a:extLst>
          </a:blip>
          <a:stretch>
            <a:fillRect/>
          </a:stretch>
        </p:blipFill>
        <p:spPr>
          <a:xfrm>
            <a:off x="1450567" y="1690688"/>
            <a:ext cx="3898047" cy="4782883"/>
          </a:xfrm>
          <a:prstGeom prst="rect">
            <a:avLst/>
          </a:prstGeom>
          <a:noFill/>
        </p:spPr>
      </p:pic>
      <p:sp>
        <p:nvSpPr>
          <p:cNvPr id="10" name="Content Placeholder 3">
            <a:extLst>
              <a:ext uri="{FF2B5EF4-FFF2-40B4-BE49-F238E27FC236}">
                <a16:creationId xmlns:a16="http://schemas.microsoft.com/office/drawing/2014/main" id="{4EF3DC5F-1BF1-D76D-EE7D-6C9A17F6832F}"/>
              </a:ext>
            </a:extLst>
          </p:cNvPr>
          <p:cNvSpPr>
            <a:spLocks noGrp="1"/>
          </p:cNvSpPr>
          <p:nvPr>
            <p:ph sz="half" idx="2"/>
          </p:nvPr>
        </p:nvSpPr>
        <p:spPr>
          <a:xfrm>
            <a:off x="6172200" y="1825625"/>
            <a:ext cx="5181600" cy="3840237"/>
          </a:xfrm>
        </p:spPr>
        <p:txBody>
          <a:bodyPr/>
          <a:lstStyle/>
          <a:p>
            <a:pPr>
              <a:lnSpc>
                <a:spcPct val="150000"/>
              </a:lnSpc>
            </a:pPr>
            <a:r>
              <a:rPr lang="fr-CH" sz="1800" dirty="0"/>
              <a:t>Formation des professionnels</a:t>
            </a:r>
          </a:p>
          <a:p>
            <a:pPr>
              <a:lnSpc>
                <a:spcPct val="150000"/>
              </a:lnSpc>
            </a:pPr>
            <a:r>
              <a:rPr lang="fr-CH" sz="1800" dirty="0"/>
              <a:t>Connaissance des patients par les professionnels</a:t>
            </a:r>
          </a:p>
          <a:p>
            <a:pPr>
              <a:lnSpc>
                <a:spcPct val="150000"/>
              </a:lnSpc>
            </a:pPr>
            <a:r>
              <a:rPr lang="fr-CH" sz="1800" dirty="0"/>
              <a:t>Intégration des proches aidants dans les soins par les professionnels</a:t>
            </a:r>
          </a:p>
          <a:p>
            <a:pPr>
              <a:lnSpc>
                <a:spcPct val="150000"/>
              </a:lnSpc>
            </a:pPr>
            <a:r>
              <a:rPr lang="fr-CH" sz="1800" dirty="0"/>
              <a:t>Faisabilité des ajustements raisonnables du parcours de soins</a:t>
            </a:r>
          </a:p>
          <a:p>
            <a:pPr>
              <a:lnSpc>
                <a:spcPct val="150000"/>
              </a:lnSpc>
            </a:pPr>
            <a:r>
              <a:rPr lang="fr-CH" sz="1800" dirty="0"/>
              <a:t>Rôles spécifiques</a:t>
            </a:r>
          </a:p>
          <a:p>
            <a:endParaRPr lang="en-US" sz="1800" dirty="0"/>
          </a:p>
        </p:txBody>
      </p:sp>
      <p:sp>
        <p:nvSpPr>
          <p:cNvPr id="4" name="Espace réservé du numéro de diapositive 3">
            <a:extLst>
              <a:ext uri="{FF2B5EF4-FFF2-40B4-BE49-F238E27FC236}">
                <a16:creationId xmlns:a16="http://schemas.microsoft.com/office/drawing/2014/main" id="{53D7BFAC-DD88-F861-7097-DA654E7918C9}"/>
              </a:ext>
            </a:extLst>
          </p:cNvPr>
          <p:cNvSpPr>
            <a:spLocks noGrp="1"/>
          </p:cNvSpPr>
          <p:nvPr>
            <p:ph type="sldNum" sz="quarter" idx="11"/>
          </p:nvPr>
        </p:nvSpPr>
        <p:spPr>
          <a:xfrm>
            <a:off x="10169525" y="6302375"/>
            <a:ext cx="1184275" cy="419100"/>
          </a:xfrm>
        </p:spPr>
        <p:txBody>
          <a:bodyPr anchor="ctr">
            <a:normAutofit/>
          </a:bodyPr>
          <a:lstStyle/>
          <a:p>
            <a:pPr>
              <a:spcAft>
                <a:spcPts val="600"/>
              </a:spcAft>
              <a:defRPr/>
            </a:pPr>
            <a:fld id="{BDB63403-A08E-0643-9D75-9586C8F87419}" type="slidenum">
              <a:rPr lang="fr-CA" smtClean="0"/>
              <a:pPr>
                <a:spcAft>
                  <a:spcPts val="600"/>
                </a:spcAft>
                <a:defRPr/>
              </a:pPr>
              <a:t>15</a:t>
            </a:fld>
            <a:endParaRPr lang="fr-CA"/>
          </a:p>
        </p:txBody>
      </p:sp>
    </p:spTree>
    <p:extLst>
      <p:ext uri="{BB962C8B-B14F-4D97-AF65-F5344CB8AC3E}">
        <p14:creationId xmlns:p14="http://schemas.microsoft.com/office/powerpoint/2010/main" val="2662711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4A5C01-D465-0BE0-BAB1-3CAC54328EED}"/>
              </a:ext>
            </a:extLst>
          </p:cNvPr>
          <p:cNvSpPr>
            <a:spLocks noGrp="1"/>
          </p:cNvSpPr>
          <p:nvPr>
            <p:ph type="title"/>
          </p:nvPr>
        </p:nvSpPr>
        <p:spPr>
          <a:xfrm>
            <a:off x="838200" y="365125"/>
            <a:ext cx="10515600" cy="1017361"/>
          </a:xfrm>
        </p:spPr>
        <p:txBody>
          <a:bodyPr/>
          <a:lstStyle/>
          <a:p>
            <a:r>
              <a:rPr lang="fr-CH" sz="3200" dirty="0"/>
              <a:t>Enquête auprès des professionnels du CHUV</a:t>
            </a:r>
          </a:p>
        </p:txBody>
      </p:sp>
      <p:sp>
        <p:nvSpPr>
          <p:cNvPr id="3" name="Espace réservé du contenu 2">
            <a:extLst>
              <a:ext uri="{FF2B5EF4-FFF2-40B4-BE49-F238E27FC236}">
                <a16:creationId xmlns:a16="http://schemas.microsoft.com/office/drawing/2014/main" id="{36E936CC-812A-48C8-FA9A-DDF844776408}"/>
              </a:ext>
            </a:extLst>
          </p:cNvPr>
          <p:cNvSpPr>
            <a:spLocks noGrp="1"/>
          </p:cNvSpPr>
          <p:nvPr>
            <p:ph sz="half" idx="1"/>
          </p:nvPr>
        </p:nvSpPr>
        <p:spPr>
          <a:xfrm>
            <a:off x="838200" y="1621971"/>
            <a:ext cx="5181600" cy="4043891"/>
          </a:xfrm>
        </p:spPr>
        <p:txBody>
          <a:bodyPr/>
          <a:lstStyle/>
          <a:p>
            <a:pPr marL="0" indent="0">
              <a:buNone/>
            </a:pPr>
            <a:r>
              <a:rPr lang="fr-CH" dirty="0"/>
              <a:t>FORMATION DES PROFESSIONNELS</a:t>
            </a:r>
          </a:p>
          <a:p>
            <a:r>
              <a:rPr lang="fr-CH" sz="2000" dirty="0"/>
              <a:t>Une minorité des répondants a reçu une formation spécifique en lien avec TDI (35%) ou TSA (23%)</a:t>
            </a:r>
          </a:p>
          <a:p>
            <a:r>
              <a:rPr lang="fr-CH" sz="2000" dirty="0"/>
              <a:t>Une majorité des répondants estime avoir besoin de formations, dans le domaine des TSA (63%) comme du TDI (58%)</a:t>
            </a:r>
          </a:p>
        </p:txBody>
      </p:sp>
      <p:sp>
        <p:nvSpPr>
          <p:cNvPr id="4" name="Espace réservé du contenu 3">
            <a:extLst>
              <a:ext uri="{FF2B5EF4-FFF2-40B4-BE49-F238E27FC236}">
                <a16:creationId xmlns:a16="http://schemas.microsoft.com/office/drawing/2014/main" id="{5486D82B-6070-29A9-389A-5300086607D1}"/>
              </a:ext>
            </a:extLst>
          </p:cNvPr>
          <p:cNvSpPr>
            <a:spLocks noGrp="1"/>
          </p:cNvSpPr>
          <p:nvPr>
            <p:ph sz="half" idx="2"/>
          </p:nvPr>
        </p:nvSpPr>
        <p:spPr>
          <a:xfrm>
            <a:off x="6172200" y="1621971"/>
            <a:ext cx="5181600" cy="4043891"/>
          </a:xfrm>
        </p:spPr>
        <p:txBody>
          <a:bodyPr/>
          <a:lstStyle/>
          <a:p>
            <a:pPr marL="0" indent="0">
              <a:buNone/>
            </a:pPr>
            <a:r>
              <a:rPr lang="fr-CH" dirty="0"/>
              <a:t>CONNAISSANCE DU PATIENT</a:t>
            </a:r>
          </a:p>
          <a:p>
            <a:r>
              <a:rPr lang="fr-CH" sz="2000" dirty="0"/>
              <a:t>53% estime la plupart du temps avoir suffisamment d’informations cliniques en amont</a:t>
            </a:r>
          </a:p>
          <a:p>
            <a:r>
              <a:rPr lang="fr-CH" sz="2000" dirty="0"/>
              <a:t>1 professionnel sur 5 dispose de  connaissances suffisantes en termes de besoins spécifiques, des préférences et des intérêts du patient ou des stratégies qui faciliteront les soins</a:t>
            </a:r>
          </a:p>
          <a:p>
            <a:r>
              <a:rPr lang="fr-CH" sz="2000" dirty="0"/>
              <a:t>10% des professionnels utilisent fréquemment des outils spécifiques à la transmission d’informations essentielles</a:t>
            </a:r>
          </a:p>
          <a:p>
            <a:endParaRPr lang="fr-CH" dirty="0"/>
          </a:p>
        </p:txBody>
      </p:sp>
      <p:sp>
        <p:nvSpPr>
          <p:cNvPr id="6" name="Espace réservé du numéro de diapositive 5">
            <a:extLst>
              <a:ext uri="{FF2B5EF4-FFF2-40B4-BE49-F238E27FC236}">
                <a16:creationId xmlns:a16="http://schemas.microsoft.com/office/drawing/2014/main" id="{605309F1-0A24-EB3E-3006-CF6A3E341CAF}"/>
              </a:ext>
            </a:extLst>
          </p:cNvPr>
          <p:cNvSpPr>
            <a:spLocks noGrp="1"/>
          </p:cNvSpPr>
          <p:nvPr>
            <p:ph type="sldNum" sz="quarter" idx="11"/>
          </p:nvPr>
        </p:nvSpPr>
        <p:spPr/>
        <p:txBody>
          <a:bodyPr/>
          <a:lstStyle/>
          <a:p>
            <a:pPr>
              <a:defRPr/>
            </a:pPr>
            <a:fld id="{4FD5938E-EE86-FC43-A368-540869028A17}" type="slidenum">
              <a:rPr lang="fr-CA" smtClean="0"/>
              <a:pPr>
                <a:defRPr/>
              </a:pPr>
              <a:t>16</a:t>
            </a:fld>
            <a:endParaRPr lang="fr-CA"/>
          </a:p>
        </p:txBody>
      </p:sp>
    </p:spTree>
    <p:extLst>
      <p:ext uri="{BB962C8B-B14F-4D97-AF65-F5344CB8AC3E}">
        <p14:creationId xmlns:p14="http://schemas.microsoft.com/office/powerpoint/2010/main" val="3414255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D045C32-FB04-5DBB-2949-B7485D9B49F8}"/>
              </a:ext>
            </a:extLst>
          </p:cNvPr>
          <p:cNvSpPr>
            <a:spLocks noGrp="1"/>
          </p:cNvSpPr>
          <p:nvPr>
            <p:ph sz="half" idx="1"/>
          </p:nvPr>
        </p:nvSpPr>
        <p:spPr>
          <a:xfrm>
            <a:off x="838201" y="889454"/>
            <a:ext cx="5181600" cy="3840237"/>
          </a:xfrm>
        </p:spPr>
        <p:txBody>
          <a:bodyPr/>
          <a:lstStyle/>
          <a:p>
            <a:pPr marL="0" indent="0">
              <a:buNone/>
            </a:pPr>
            <a:r>
              <a:rPr lang="fr-CH" dirty="0"/>
              <a:t>IMPLICATION DES PROCHES AIDANTS</a:t>
            </a:r>
          </a:p>
          <a:p>
            <a:pPr algn="just"/>
            <a:r>
              <a:rPr lang="fr-CH" sz="2000" dirty="0"/>
              <a:t>standards du service pour 81% des professionnels</a:t>
            </a:r>
          </a:p>
          <a:p>
            <a:pPr algn="just"/>
            <a:r>
              <a:rPr lang="fr-CH" sz="2000" dirty="0"/>
              <a:t>une minorité (17%) dédie un temps de coordination et de préparation des soins auprès des proches aidants</a:t>
            </a:r>
          </a:p>
          <a:p>
            <a:pPr algn="just"/>
            <a:r>
              <a:rPr lang="fr-CH" sz="2000" dirty="0"/>
              <a:t>42% considèrent l’implication des proches aidants dans les soins comme un défi pour la pratique</a:t>
            </a:r>
          </a:p>
          <a:p>
            <a:endParaRPr lang="fr-CH" dirty="0"/>
          </a:p>
        </p:txBody>
      </p:sp>
      <p:sp>
        <p:nvSpPr>
          <p:cNvPr id="4" name="Espace réservé du contenu 3">
            <a:extLst>
              <a:ext uri="{FF2B5EF4-FFF2-40B4-BE49-F238E27FC236}">
                <a16:creationId xmlns:a16="http://schemas.microsoft.com/office/drawing/2014/main" id="{DC1E2B91-1363-3908-9A9E-7BEF5F5825FA}"/>
              </a:ext>
            </a:extLst>
          </p:cNvPr>
          <p:cNvSpPr>
            <a:spLocks noGrp="1"/>
          </p:cNvSpPr>
          <p:nvPr>
            <p:ph sz="half" idx="2"/>
          </p:nvPr>
        </p:nvSpPr>
        <p:spPr>
          <a:xfrm>
            <a:off x="6172201" y="889454"/>
            <a:ext cx="5181600" cy="4052661"/>
          </a:xfrm>
        </p:spPr>
        <p:txBody>
          <a:bodyPr/>
          <a:lstStyle/>
          <a:p>
            <a:pPr marL="0" indent="0">
              <a:buNone/>
            </a:pPr>
            <a:r>
              <a:rPr lang="fr-CH" dirty="0"/>
              <a:t>FAISABILITÉ DES AJUSTEMENTS RAISONNABLES</a:t>
            </a:r>
          </a:p>
          <a:p>
            <a:pPr algn="just"/>
            <a:r>
              <a:rPr lang="fr-CH" sz="2000" dirty="0"/>
              <a:t>Moins de 30% d’entre eux déclarent adapter le parcours de soins standard</a:t>
            </a:r>
          </a:p>
          <a:p>
            <a:pPr algn="just"/>
            <a:r>
              <a:rPr lang="fr-CH" sz="2000" dirty="0"/>
              <a:t>Moins de 20% proposent régulièrement un plan de gestion de l’attente et des supports de communication facilitant la compréhension des informations</a:t>
            </a:r>
          </a:p>
          <a:p>
            <a:pPr algn="just"/>
            <a:r>
              <a:rPr lang="fr-CH" sz="2000" dirty="0"/>
              <a:t>70% considèrent qu’ils ne disposent pas des ressources nécessaires</a:t>
            </a:r>
          </a:p>
          <a:p>
            <a:endParaRPr lang="fr-CH" dirty="0"/>
          </a:p>
        </p:txBody>
      </p:sp>
      <p:sp>
        <p:nvSpPr>
          <p:cNvPr id="6" name="Espace réservé du numéro de diapositive 5">
            <a:extLst>
              <a:ext uri="{FF2B5EF4-FFF2-40B4-BE49-F238E27FC236}">
                <a16:creationId xmlns:a16="http://schemas.microsoft.com/office/drawing/2014/main" id="{11C22417-BD53-8848-4E4A-940E0583DB27}"/>
              </a:ext>
            </a:extLst>
          </p:cNvPr>
          <p:cNvSpPr>
            <a:spLocks noGrp="1"/>
          </p:cNvSpPr>
          <p:nvPr>
            <p:ph type="sldNum" sz="quarter" idx="11"/>
          </p:nvPr>
        </p:nvSpPr>
        <p:spPr/>
        <p:txBody>
          <a:bodyPr/>
          <a:lstStyle/>
          <a:p>
            <a:pPr>
              <a:defRPr/>
            </a:pPr>
            <a:fld id="{4FD5938E-EE86-FC43-A368-540869028A17}" type="slidenum">
              <a:rPr lang="fr-CA" smtClean="0"/>
              <a:pPr>
                <a:defRPr/>
              </a:pPr>
              <a:t>17</a:t>
            </a:fld>
            <a:endParaRPr lang="fr-CA"/>
          </a:p>
        </p:txBody>
      </p:sp>
    </p:spTree>
    <p:extLst>
      <p:ext uri="{BB962C8B-B14F-4D97-AF65-F5344CB8AC3E}">
        <p14:creationId xmlns:p14="http://schemas.microsoft.com/office/powerpoint/2010/main" val="2529478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D9E988-DBA6-FA1E-284A-C9FC76C5B062}"/>
              </a:ext>
            </a:extLst>
          </p:cNvPr>
          <p:cNvSpPr>
            <a:spLocks noGrp="1"/>
          </p:cNvSpPr>
          <p:nvPr>
            <p:ph type="title"/>
          </p:nvPr>
        </p:nvSpPr>
        <p:spPr/>
        <p:txBody>
          <a:bodyPr/>
          <a:lstStyle/>
          <a:p>
            <a:r>
              <a:rPr lang="fr-CH" sz="3200" dirty="0"/>
              <a:t>Rôles clés de l’infirmière du dispositif d’accueil</a:t>
            </a:r>
          </a:p>
        </p:txBody>
      </p:sp>
      <p:sp>
        <p:nvSpPr>
          <p:cNvPr id="6" name="Espace réservé du numéro de diapositive 5">
            <a:extLst>
              <a:ext uri="{FF2B5EF4-FFF2-40B4-BE49-F238E27FC236}">
                <a16:creationId xmlns:a16="http://schemas.microsoft.com/office/drawing/2014/main" id="{BFA2F203-DE80-558C-7ED7-4E6C16107384}"/>
              </a:ext>
            </a:extLst>
          </p:cNvPr>
          <p:cNvSpPr>
            <a:spLocks noGrp="1"/>
          </p:cNvSpPr>
          <p:nvPr>
            <p:ph type="sldNum" sz="quarter" idx="11"/>
          </p:nvPr>
        </p:nvSpPr>
        <p:spPr/>
        <p:txBody>
          <a:bodyPr/>
          <a:lstStyle/>
          <a:p>
            <a:pPr>
              <a:defRPr/>
            </a:pPr>
            <a:fld id="{4FD5938E-EE86-FC43-A368-540869028A17}" type="slidenum">
              <a:rPr lang="fr-CA" smtClean="0"/>
              <a:pPr>
                <a:defRPr/>
              </a:pPr>
              <a:t>18</a:t>
            </a:fld>
            <a:endParaRPr lang="fr-CA"/>
          </a:p>
        </p:txBody>
      </p:sp>
      <p:pic>
        <p:nvPicPr>
          <p:cNvPr id="7" name="Espace réservé du contenu 4" descr="Une image contenant texte, capture d’écran, Police, cercle&#10;&#10;Le contenu généré par l’IA peut être incorrect.">
            <a:extLst>
              <a:ext uri="{FF2B5EF4-FFF2-40B4-BE49-F238E27FC236}">
                <a16:creationId xmlns:a16="http://schemas.microsoft.com/office/drawing/2014/main" id="{7C59FE6B-7301-9DAE-7AF9-C0E2D7C57086}"/>
              </a:ext>
            </a:extLst>
          </p:cNvPr>
          <p:cNvPicPr>
            <a:picLocks noGrp="1" noChangeAspect="1"/>
          </p:cNvPicPr>
          <p:nvPr>
            <p:ph sz="half" idx="1"/>
          </p:nvPr>
        </p:nvPicPr>
        <p:blipFill>
          <a:blip r:embed="rId3"/>
          <a:stretch>
            <a:fillRect/>
          </a:stretch>
        </p:blipFill>
        <p:spPr>
          <a:xfrm>
            <a:off x="556749" y="1404257"/>
            <a:ext cx="4652169" cy="4517897"/>
          </a:xfrm>
          <a:prstGeom prst="rect">
            <a:avLst/>
          </a:prstGeom>
        </p:spPr>
      </p:pic>
      <p:graphicFrame>
        <p:nvGraphicFramePr>
          <p:cNvPr id="8" name="Espace réservé du contenu 5">
            <a:extLst>
              <a:ext uri="{FF2B5EF4-FFF2-40B4-BE49-F238E27FC236}">
                <a16:creationId xmlns:a16="http://schemas.microsoft.com/office/drawing/2014/main" id="{73690F1F-5DDB-FDE3-1D80-CB4FBA791FCD}"/>
              </a:ext>
            </a:extLst>
          </p:cNvPr>
          <p:cNvGraphicFramePr>
            <a:graphicFrameLocks noGrp="1"/>
          </p:cNvGraphicFramePr>
          <p:nvPr>
            <p:ph sz="half" idx="2"/>
            <p:extLst>
              <p:ext uri="{D42A27DB-BD31-4B8C-83A1-F6EECF244321}">
                <p14:modId xmlns:p14="http://schemas.microsoft.com/office/powerpoint/2010/main" val="3023187435"/>
              </p:ext>
            </p:extLst>
          </p:nvPr>
        </p:nvGraphicFramePr>
        <p:xfrm>
          <a:off x="5410200" y="1404258"/>
          <a:ext cx="6498771" cy="4525269"/>
        </p:xfrm>
        <a:graphic>
          <a:graphicData uri="http://schemas.openxmlformats.org/drawingml/2006/table">
            <a:tbl>
              <a:tblPr firstRow="1" firstCol="1" bandRow="1">
                <a:tableStyleId>{5C22544A-7EE6-4342-B048-85BDC9FD1C3A}</a:tableStyleId>
              </a:tblPr>
              <a:tblGrid>
                <a:gridCol w="1612200">
                  <a:extLst>
                    <a:ext uri="{9D8B030D-6E8A-4147-A177-3AD203B41FA5}">
                      <a16:colId xmlns:a16="http://schemas.microsoft.com/office/drawing/2014/main" val="3958022452"/>
                    </a:ext>
                  </a:extLst>
                </a:gridCol>
                <a:gridCol w="4886571">
                  <a:extLst>
                    <a:ext uri="{9D8B030D-6E8A-4147-A177-3AD203B41FA5}">
                      <a16:colId xmlns:a16="http://schemas.microsoft.com/office/drawing/2014/main" val="2376989975"/>
                    </a:ext>
                  </a:extLst>
                </a:gridCol>
              </a:tblGrid>
              <a:tr h="224570">
                <a:tc gridSpan="2">
                  <a:txBody>
                    <a:bodyPr/>
                    <a:lstStyle/>
                    <a:p>
                      <a:pPr algn="ctr">
                        <a:lnSpc>
                          <a:spcPct val="150000"/>
                        </a:lnSpc>
                        <a:spcAft>
                          <a:spcPts val="800"/>
                        </a:spcAft>
                        <a:buNone/>
                      </a:pPr>
                      <a:r>
                        <a:rPr lang="fr-CH" sz="1000" kern="100" dirty="0">
                          <a:effectLst/>
                        </a:rPr>
                        <a:t>Rôles clés de l’IDAC</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tc hMerge="1">
                  <a:txBody>
                    <a:bodyPr/>
                    <a:lstStyle/>
                    <a:p>
                      <a:endParaRPr lang="fr-CH"/>
                    </a:p>
                  </a:txBody>
                  <a:tcPr/>
                </a:tc>
                <a:extLst>
                  <a:ext uri="{0D108BD9-81ED-4DB2-BD59-A6C34878D82A}">
                    <a16:rowId xmlns:a16="http://schemas.microsoft.com/office/drawing/2014/main" val="2509654341"/>
                  </a:ext>
                </a:extLst>
              </a:tr>
              <a:tr h="656455">
                <a:tc>
                  <a:txBody>
                    <a:bodyPr/>
                    <a:lstStyle/>
                    <a:p>
                      <a:pPr algn="just">
                        <a:lnSpc>
                          <a:spcPct val="107000"/>
                        </a:lnSpc>
                        <a:spcAft>
                          <a:spcPts val="800"/>
                        </a:spcAft>
                        <a:buNone/>
                      </a:pPr>
                      <a:r>
                        <a:rPr lang="fr-CH" sz="1000" kern="100">
                          <a:effectLst/>
                        </a:rPr>
                        <a:t>Représentation, défense des intérêts</a:t>
                      </a:r>
                      <a:endParaRPr lang="fr-CH" sz="900" kern="10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tc>
                  <a:txBody>
                    <a:bodyPr/>
                    <a:lstStyle/>
                    <a:p>
                      <a:pPr algn="l">
                        <a:lnSpc>
                          <a:spcPct val="150000"/>
                        </a:lnSpc>
                        <a:spcAft>
                          <a:spcPts val="800"/>
                        </a:spcAft>
                        <a:buNone/>
                      </a:pPr>
                      <a:r>
                        <a:rPr lang="fr-CH" sz="1000" kern="100" dirty="0">
                          <a:effectLst/>
                        </a:rPr>
                        <a:t>Garantir la prise en compte des besoins spécifiques des patients et des proches aidants (PA)</a:t>
                      </a:r>
                      <a:br>
                        <a:rPr lang="fr-CH" sz="1000" kern="100" dirty="0">
                          <a:effectLst/>
                        </a:rPr>
                      </a:br>
                      <a:r>
                        <a:rPr lang="fr-CH" sz="1000" kern="100" dirty="0">
                          <a:effectLst/>
                        </a:rPr>
                        <a:t>Faciliter la prise en compte du vécu des patients et des PA</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extLst>
                  <a:ext uri="{0D108BD9-81ED-4DB2-BD59-A6C34878D82A}">
                    <a16:rowId xmlns:a16="http://schemas.microsoft.com/office/drawing/2014/main" val="2184897282"/>
                  </a:ext>
                </a:extLst>
              </a:tr>
              <a:tr h="721468">
                <a:tc>
                  <a:txBody>
                    <a:bodyPr/>
                    <a:lstStyle/>
                    <a:p>
                      <a:pPr algn="just">
                        <a:lnSpc>
                          <a:spcPct val="107000"/>
                        </a:lnSpc>
                        <a:spcAft>
                          <a:spcPts val="800"/>
                        </a:spcAft>
                        <a:buNone/>
                      </a:pPr>
                      <a:r>
                        <a:rPr lang="fr-CH" sz="1000" kern="100" dirty="0">
                          <a:effectLst/>
                        </a:rPr>
                        <a:t>Collaboration interprofessionnelle</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tc>
                  <a:txBody>
                    <a:bodyPr/>
                    <a:lstStyle/>
                    <a:p>
                      <a:pPr algn="l">
                        <a:lnSpc>
                          <a:spcPct val="150000"/>
                        </a:lnSpc>
                        <a:spcAft>
                          <a:spcPts val="800"/>
                        </a:spcAft>
                        <a:buNone/>
                      </a:pPr>
                      <a:r>
                        <a:rPr lang="fr-CH" sz="1000" kern="100" dirty="0">
                          <a:effectLst/>
                        </a:rPr>
                        <a:t>Être un référent unique pour tous les partenaires de soins communautaires et hospitaliers</a:t>
                      </a:r>
                      <a:br>
                        <a:rPr lang="fr-CH" sz="1000" kern="100" dirty="0">
                          <a:effectLst/>
                        </a:rPr>
                      </a:br>
                      <a:r>
                        <a:rPr lang="fr-CH" sz="1000" kern="100" dirty="0">
                          <a:effectLst/>
                        </a:rPr>
                        <a:t>Garantir une évaluation clinique pour chaque situation</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extLst>
                  <a:ext uri="{0D108BD9-81ED-4DB2-BD59-A6C34878D82A}">
                    <a16:rowId xmlns:a16="http://schemas.microsoft.com/office/drawing/2014/main" val="3467366401"/>
                  </a:ext>
                </a:extLst>
              </a:tr>
              <a:tr h="473019">
                <a:tc>
                  <a:txBody>
                    <a:bodyPr/>
                    <a:lstStyle/>
                    <a:p>
                      <a:pPr algn="just">
                        <a:lnSpc>
                          <a:spcPct val="107000"/>
                        </a:lnSpc>
                        <a:spcAft>
                          <a:spcPts val="800"/>
                        </a:spcAft>
                        <a:buNone/>
                      </a:pPr>
                      <a:r>
                        <a:rPr lang="fr-CH" sz="1000" kern="100">
                          <a:effectLst/>
                        </a:rPr>
                        <a:t>Communication</a:t>
                      </a:r>
                      <a:endParaRPr lang="fr-CH" sz="900" kern="10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tc>
                  <a:txBody>
                    <a:bodyPr/>
                    <a:lstStyle/>
                    <a:p>
                      <a:pPr algn="l">
                        <a:lnSpc>
                          <a:spcPct val="150000"/>
                        </a:lnSpc>
                        <a:spcAft>
                          <a:spcPts val="800"/>
                        </a:spcAft>
                        <a:buNone/>
                      </a:pPr>
                      <a:r>
                        <a:rPr lang="fr-CH" sz="1000" kern="100" dirty="0">
                          <a:effectLst/>
                        </a:rPr>
                        <a:t>Communiquer efficacement auprès des partenaires de soins</a:t>
                      </a:r>
                      <a:br>
                        <a:rPr lang="fr-CH" sz="1000" kern="100" dirty="0">
                          <a:effectLst/>
                        </a:rPr>
                      </a:br>
                      <a:r>
                        <a:rPr lang="fr-CH" sz="1000" kern="100" dirty="0">
                          <a:effectLst/>
                        </a:rPr>
                        <a:t>Garantir la transmission et la continuité des informations</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extLst>
                  <a:ext uri="{0D108BD9-81ED-4DB2-BD59-A6C34878D82A}">
                    <a16:rowId xmlns:a16="http://schemas.microsoft.com/office/drawing/2014/main" val="35629848"/>
                  </a:ext>
                </a:extLst>
              </a:tr>
              <a:tr h="473019">
                <a:tc>
                  <a:txBody>
                    <a:bodyPr/>
                    <a:lstStyle/>
                    <a:p>
                      <a:pPr algn="just">
                        <a:lnSpc>
                          <a:spcPct val="107000"/>
                        </a:lnSpc>
                        <a:spcAft>
                          <a:spcPts val="800"/>
                        </a:spcAft>
                        <a:buNone/>
                      </a:pPr>
                      <a:r>
                        <a:rPr lang="fr-CH" sz="1000" kern="100" dirty="0">
                          <a:effectLst/>
                        </a:rPr>
                        <a:t>Éducation</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tc>
                  <a:txBody>
                    <a:bodyPr/>
                    <a:lstStyle/>
                    <a:p>
                      <a:pPr algn="l">
                        <a:lnSpc>
                          <a:spcPct val="150000"/>
                        </a:lnSpc>
                        <a:spcAft>
                          <a:spcPts val="800"/>
                        </a:spcAft>
                        <a:buNone/>
                      </a:pPr>
                      <a:r>
                        <a:rPr lang="fr-CH" sz="1000" kern="100" dirty="0">
                          <a:effectLst/>
                        </a:rPr>
                        <a:t>Sensibiliser les professionnels</a:t>
                      </a:r>
                      <a:br>
                        <a:rPr lang="fr-CH" sz="1000" kern="100" dirty="0">
                          <a:effectLst/>
                        </a:rPr>
                      </a:br>
                      <a:r>
                        <a:rPr lang="fr-CH" sz="1000" kern="100" dirty="0">
                          <a:effectLst/>
                        </a:rPr>
                        <a:t>Transformer les représentations des professionnels hospitaliers</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extLst>
                  <a:ext uri="{0D108BD9-81ED-4DB2-BD59-A6C34878D82A}">
                    <a16:rowId xmlns:a16="http://schemas.microsoft.com/office/drawing/2014/main" val="527999483"/>
                  </a:ext>
                </a:extLst>
              </a:tr>
              <a:tr h="656455">
                <a:tc>
                  <a:txBody>
                    <a:bodyPr/>
                    <a:lstStyle/>
                    <a:p>
                      <a:pPr algn="just">
                        <a:lnSpc>
                          <a:spcPct val="107000"/>
                        </a:lnSpc>
                        <a:spcAft>
                          <a:spcPts val="800"/>
                        </a:spcAft>
                        <a:buNone/>
                      </a:pPr>
                      <a:r>
                        <a:rPr lang="fr-CH" sz="1000" kern="100">
                          <a:effectLst/>
                        </a:rPr>
                        <a:t>Facilitateur</a:t>
                      </a:r>
                      <a:endParaRPr lang="fr-CH" sz="900" kern="10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tc>
                  <a:txBody>
                    <a:bodyPr/>
                    <a:lstStyle/>
                    <a:p>
                      <a:pPr algn="l">
                        <a:lnSpc>
                          <a:spcPct val="150000"/>
                        </a:lnSpc>
                        <a:spcAft>
                          <a:spcPts val="800"/>
                        </a:spcAft>
                        <a:buNone/>
                      </a:pPr>
                      <a:r>
                        <a:rPr lang="fr-CH" sz="1000" kern="100" dirty="0">
                          <a:effectLst/>
                        </a:rPr>
                        <a:t>Soutenir les compétences adaptatives des patients, des PA et des professionnels</a:t>
                      </a:r>
                      <a:br>
                        <a:rPr lang="fr-CH" sz="1000" kern="100" dirty="0">
                          <a:effectLst/>
                        </a:rPr>
                      </a:br>
                      <a:r>
                        <a:rPr lang="fr-CH" sz="1000" kern="100" dirty="0">
                          <a:effectLst/>
                        </a:rPr>
                        <a:t>Garantir la mise en place d'ajustements raisonnables</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extLst>
                  <a:ext uri="{0D108BD9-81ED-4DB2-BD59-A6C34878D82A}">
                    <a16:rowId xmlns:a16="http://schemas.microsoft.com/office/drawing/2014/main" val="3592054444"/>
                  </a:ext>
                </a:extLst>
              </a:tr>
              <a:tr h="435099">
                <a:tc>
                  <a:txBody>
                    <a:bodyPr/>
                    <a:lstStyle/>
                    <a:p>
                      <a:pPr algn="just">
                        <a:lnSpc>
                          <a:spcPct val="107000"/>
                        </a:lnSpc>
                        <a:spcAft>
                          <a:spcPts val="800"/>
                        </a:spcAft>
                        <a:buNone/>
                      </a:pPr>
                      <a:r>
                        <a:rPr lang="fr-CH" sz="1000" kern="100">
                          <a:effectLst/>
                        </a:rPr>
                        <a:t>Influenceur</a:t>
                      </a:r>
                      <a:endParaRPr lang="fr-CH" sz="900" kern="10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tc>
                  <a:txBody>
                    <a:bodyPr/>
                    <a:lstStyle/>
                    <a:p>
                      <a:pPr algn="l">
                        <a:lnSpc>
                          <a:spcPct val="150000"/>
                        </a:lnSpc>
                        <a:spcAft>
                          <a:spcPts val="800"/>
                        </a:spcAft>
                        <a:buNone/>
                      </a:pPr>
                      <a:r>
                        <a:rPr lang="fr-CH" sz="1000" kern="100" dirty="0">
                          <a:effectLst/>
                        </a:rPr>
                        <a:t>Exercer un leadership clinique transformationnel auprès des partenaires de soins</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extLst>
                  <a:ext uri="{0D108BD9-81ED-4DB2-BD59-A6C34878D82A}">
                    <a16:rowId xmlns:a16="http://schemas.microsoft.com/office/drawing/2014/main" val="3838237818"/>
                  </a:ext>
                </a:extLst>
              </a:tr>
              <a:tr h="877810">
                <a:tc>
                  <a:txBody>
                    <a:bodyPr/>
                    <a:lstStyle/>
                    <a:p>
                      <a:pPr algn="just">
                        <a:lnSpc>
                          <a:spcPct val="107000"/>
                        </a:lnSpc>
                        <a:spcAft>
                          <a:spcPts val="800"/>
                        </a:spcAft>
                        <a:buNone/>
                      </a:pPr>
                      <a:r>
                        <a:rPr lang="fr-CH" sz="1000" kern="100" dirty="0">
                          <a:effectLst/>
                        </a:rPr>
                        <a:t>Médiation</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tc>
                  <a:txBody>
                    <a:bodyPr/>
                    <a:lstStyle/>
                    <a:p>
                      <a:pPr algn="l">
                        <a:lnSpc>
                          <a:spcPct val="150000"/>
                        </a:lnSpc>
                        <a:spcAft>
                          <a:spcPts val="800"/>
                        </a:spcAft>
                        <a:buNone/>
                      </a:pPr>
                      <a:r>
                        <a:rPr lang="fr-CH" sz="1000" kern="100" dirty="0">
                          <a:effectLst/>
                        </a:rPr>
                        <a:t>Soutenir l'implantation d'outils structurels pour faciliter la prise en compte des besoins spécifiques des patients avec TDI et/ou TSA (formulaire des singularités d’accueil et de prise en charge institutionnel)</a:t>
                      </a:r>
                      <a:endParaRPr lang="fr-CH"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208" marR="38208" marT="0" marB="0"/>
                </a:tc>
                <a:extLst>
                  <a:ext uri="{0D108BD9-81ED-4DB2-BD59-A6C34878D82A}">
                    <a16:rowId xmlns:a16="http://schemas.microsoft.com/office/drawing/2014/main" val="3903387275"/>
                  </a:ext>
                </a:extLst>
              </a:tr>
            </a:tbl>
          </a:graphicData>
        </a:graphic>
      </p:graphicFrame>
    </p:spTree>
    <p:extLst>
      <p:ext uri="{BB962C8B-B14F-4D97-AF65-F5344CB8AC3E}">
        <p14:creationId xmlns:p14="http://schemas.microsoft.com/office/powerpoint/2010/main" val="2197191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12A6D-5B5A-02F7-4857-A5A4039FF999}"/>
              </a:ext>
            </a:extLst>
          </p:cNvPr>
          <p:cNvSpPr>
            <a:spLocks noGrp="1"/>
          </p:cNvSpPr>
          <p:nvPr>
            <p:ph type="title"/>
          </p:nvPr>
        </p:nvSpPr>
        <p:spPr/>
        <p:txBody>
          <a:bodyPr/>
          <a:lstStyle/>
          <a:p>
            <a:r>
              <a:rPr lang="fr-CH" sz="3200" dirty="0"/>
              <a:t>Obstacles et facilitateurs : du point de vue de l’infirmière du dispositif d’accueil</a:t>
            </a:r>
          </a:p>
        </p:txBody>
      </p:sp>
      <p:sp>
        <p:nvSpPr>
          <p:cNvPr id="5" name="Espace réservé du numéro de diapositive 4">
            <a:extLst>
              <a:ext uri="{FF2B5EF4-FFF2-40B4-BE49-F238E27FC236}">
                <a16:creationId xmlns:a16="http://schemas.microsoft.com/office/drawing/2014/main" id="{6DEDAD06-E24C-235F-13A2-71FE61480E49}"/>
              </a:ext>
            </a:extLst>
          </p:cNvPr>
          <p:cNvSpPr>
            <a:spLocks noGrp="1"/>
          </p:cNvSpPr>
          <p:nvPr>
            <p:ph type="sldNum" sz="quarter" idx="11"/>
          </p:nvPr>
        </p:nvSpPr>
        <p:spPr/>
        <p:txBody>
          <a:bodyPr/>
          <a:lstStyle/>
          <a:p>
            <a:pPr>
              <a:defRPr/>
            </a:pPr>
            <a:fld id="{2E872A1B-DCA0-4A43-987B-DAC0AFE19EAA}" type="slidenum">
              <a:rPr lang="fr-CA" smtClean="0"/>
              <a:pPr>
                <a:defRPr/>
              </a:pPr>
              <a:t>19</a:t>
            </a:fld>
            <a:endParaRPr lang="fr-CA"/>
          </a:p>
        </p:txBody>
      </p:sp>
      <p:graphicFrame>
        <p:nvGraphicFramePr>
          <p:cNvPr id="6" name="Tableau 5">
            <a:extLst>
              <a:ext uri="{FF2B5EF4-FFF2-40B4-BE49-F238E27FC236}">
                <a16:creationId xmlns:a16="http://schemas.microsoft.com/office/drawing/2014/main" id="{9C22818A-D83B-E2D9-847B-FF2A24CFB538}"/>
              </a:ext>
            </a:extLst>
          </p:cNvPr>
          <p:cNvGraphicFramePr>
            <a:graphicFrameLocks noGrp="1"/>
          </p:cNvGraphicFramePr>
          <p:nvPr/>
        </p:nvGraphicFramePr>
        <p:xfrm>
          <a:off x="2142569" y="1690688"/>
          <a:ext cx="7906862" cy="3879487"/>
        </p:xfrm>
        <a:graphic>
          <a:graphicData uri="http://schemas.openxmlformats.org/drawingml/2006/table">
            <a:tbl>
              <a:tblPr firstRow="1" firstCol="1" bandRow="1">
                <a:tableStyleId>{5C22544A-7EE6-4342-B048-85BDC9FD1C3A}</a:tableStyleId>
              </a:tblPr>
              <a:tblGrid>
                <a:gridCol w="1319409">
                  <a:extLst>
                    <a:ext uri="{9D8B030D-6E8A-4147-A177-3AD203B41FA5}">
                      <a16:colId xmlns:a16="http://schemas.microsoft.com/office/drawing/2014/main" val="17025968"/>
                    </a:ext>
                  </a:extLst>
                </a:gridCol>
                <a:gridCol w="6587453">
                  <a:extLst>
                    <a:ext uri="{9D8B030D-6E8A-4147-A177-3AD203B41FA5}">
                      <a16:colId xmlns:a16="http://schemas.microsoft.com/office/drawing/2014/main" val="1704601630"/>
                    </a:ext>
                  </a:extLst>
                </a:gridCol>
              </a:tblGrid>
              <a:tr h="378512">
                <a:tc gridSpan="2">
                  <a:txBody>
                    <a:bodyPr/>
                    <a:lstStyle/>
                    <a:p>
                      <a:pPr algn="ctr">
                        <a:lnSpc>
                          <a:spcPct val="150000"/>
                        </a:lnSpc>
                        <a:spcAft>
                          <a:spcPts val="800"/>
                        </a:spcAft>
                        <a:buNone/>
                      </a:pPr>
                      <a:endParaRPr lang="fr-CH"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hMerge="1">
                  <a:txBody>
                    <a:bodyPr/>
                    <a:lstStyle/>
                    <a:p>
                      <a:endParaRPr lang="fr-CH"/>
                    </a:p>
                  </a:txBody>
                  <a:tcPr/>
                </a:tc>
                <a:extLst>
                  <a:ext uri="{0D108BD9-81ED-4DB2-BD59-A6C34878D82A}">
                    <a16:rowId xmlns:a16="http://schemas.microsoft.com/office/drawing/2014/main" val="1975382911"/>
                  </a:ext>
                </a:extLst>
              </a:tr>
              <a:tr h="1554491">
                <a:tc>
                  <a:txBody>
                    <a:bodyPr/>
                    <a:lstStyle/>
                    <a:p>
                      <a:pPr algn="just">
                        <a:lnSpc>
                          <a:spcPct val="107000"/>
                        </a:lnSpc>
                        <a:spcAft>
                          <a:spcPts val="800"/>
                        </a:spcAft>
                        <a:buNone/>
                      </a:pPr>
                      <a:r>
                        <a:rPr lang="fr-CH" sz="1200" kern="100">
                          <a:effectLst/>
                        </a:rPr>
                        <a:t>Facilitateurs</a:t>
                      </a:r>
                      <a:endParaRPr lang="fr-CH"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buNone/>
                      </a:pPr>
                      <a:r>
                        <a:rPr lang="fr-CH" sz="1200" kern="100" dirty="0">
                          <a:effectLst/>
                        </a:rPr>
                        <a:t>Être hospitalière et communautaire à la fois (confiance des professionnels hospitaliers / connaissance et préparation du patient dans son lieu de vie habituel)</a:t>
                      </a:r>
                    </a:p>
                    <a:p>
                      <a:pPr algn="ctr">
                        <a:lnSpc>
                          <a:spcPct val="150000"/>
                        </a:lnSpc>
                        <a:spcAft>
                          <a:spcPts val="800"/>
                        </a:spcAft>
                        <a:buNone/>
                      </a:pPr>
                      <a:r>
                        <a:rPr lang="fr-CH" sz="1200" kern="100" dirty="0">
                          <a:effectLst/>
                        </a:rPr>
                        <a:t>Prévisibilité donnée au patient, aux professionnels et aux proches aidants</a:t>
                      </a:r>
                    </a:p>
                    <a:p>
                      <a:pPr algn="ctr">
                        <a:lnSpc>
                          <a:spcPct val="150000"/>
                        </a:lnSpc>
                        <a:spcAft>
                          <a:spcPts val="800"/>
                        </a:spcAft>
                        <a:buNone/>
                      </a:pPr>
                      <a:r>
                        <a:rPr lang="fr-CH" sz="1200" kern="100" dirty="0">
                          <a:effectLst/>
                        </a:rPr>
                        <a:t>Avoir collaboré avec le dispositif une première fois</a:t>
                      </a:r>
                      <a:endParaRPr lang="fr-CH"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7777630"/>
                  </a:ext>
                </a:extLst>
              </a:tr>
              <a:tr h="1946484">
                <a:tc>
                  <a:txBody>
                    <a:bodyPr/>
                    <a:lstStyle/>
                    <a:p>
                      <a:pPr algn="just">
                        <a:lnSpc>
                          <a:spcPct val="107000"/>
                        </a:lnSpc>
                        <a:spcAft>
                          <a:spcPts val="800"/>
                        </a:spcAft>
                        <a:buNone/>
                      </a:pPr>
                      <a:r>
                        <a:rPr lang="fr-CH" sz="1200" kern="100">
                          <a:effectLst/>
                        </a:rPr>
                        <a:t>Barrières</a:t>
                      </a:r>
                      <a:endParaRPr lang="fr-CH" sz="11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buNone/>
                      </a:pPr>
                      <a:r>
                        <a:rPr lang="fr-CH" sz="1200" kern="100" dirty="0">
                          <a:effectLst/>
                        </a:rPr>
                        <a:t>Perte de l’information par manque de personne référente au sein de l’équipe hospitalière</a:t>
                      </a:r>
                    </a:p>
                    <a:p>
                      <a:pPr algn="ctr">
                        <a:lnSpc>
                          <a:spcPct val="150000"/>
                        </a:lnSpc>
                        <a:spcAft>
                          <a:spcPts val="800"/>
                        </a:spcAft>
                        <a:buNone/>
                      </a:pPr>
                      <a:r>
                        <a:rPr lang="fr-CH" sz="1200" kern="100" dirty="0">
                          <a:effectLst/>
                        </a:rPr>
                        <a:t>Méconnaissance des besoins spécifiques des patients avec TDI et/ou TSA et des ajustements raisonnables par les professionnels</a:t>
                      </a:r>
                    </a:p>
                    <a:p>
                      <a:pPr algn="ctr">
                        <a:lnSpc>
                          <a:spcPct val="150000"/>
                        </a:lnSpc>
                        <a:spcAft>
                          <a:spcPts val="800"/>
                        </a:spcAft>
                        <a:buNone/>
                      </a:pPr>
                      <a:r>
                        <a:rPr lang="fr-CH" sz="1200" kern="100" dirty="0">
                          <a:effectLst/>
                        </a:rPr>
                        <a:t>Manque d’identification des patients au sein de l’institution (absence de prévisibilité)</a:t>
                      </a:r>
                      <a:endParaRPr lang="fr-CH"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47551078"/>
                  </a:ext>
                </a:extLst>
              </a:tr>
            </a:tbl>
          </a:graphicData>
        </a:graphic>
      </p:graphicFrame>
    </p:spTree>
    <p:extLst>
      <p:ext uri="{BB962C8B-B14F-4D97-AF65-F5344CB8AC3E}">
        <p14:creationId xmlns:p14="http://schemas.microsoft.com/office/powerpoint/2010/main" val="2021919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BA485D9B-A9CD-EB79-3D42-5B0E17286B40}"/>
              </a:ext>
            </a:extLst>
          </p:cNvPr>
          <p:cNvSpPr>
            <a:spLocks noGrp="1"/>
          </p:cNvSpPr>
          <p:nvPr>
            <p:ph type="sldNum" sz="quarter" idx="11"/>
          </p:nvPr>
        </p:nvSpPr>
        <p:spPr/>
        <p:txBody>
          <a:bodyPr/>
          <a:lstStyle/>
          <a:p>
            <a:pPr>
              <a:defRPr/>
            </a:pPr>
            <a:fld id="{2E872A1B-DCA0-4A43-987B-DAC0AFE19EAA}" type="slidenum">
              <a:rPr lang="fr-CA" smtClean="0"/>
              <a:pPr>
                <a:defRPr/>
              </a:pPr>
              <a:t>2</a:t>
            </a:fld>
            <a:endParaRPr lang="fr-CA"/>
          </a:p>
        </p:txBody>
      </p:sp>
      <p:sp>
        <p:nvSpPr>
          <p:cNvPr id="6" name="Espace réservé du contenu 5">
            <a:extLst>
              <a:ext uri="{FF2B5EF4-FFF2-40B4-BE49-F238E27FC236}">
                <a16:creationId xmlns:a16="http://schemas.microsoft.com/office/drawing/2014/main" id="{0D2B3620-055E-84AE-7620-3130EF70A6F7}"/>
              </a:ext>
            </a:extLst>
          </p:cNvPr>
          <p:cNvSpPr txBox="1">
            <a:spLocks noGrp="1"/>
          </p:cNvSpPr>
          <p:nvPr>
            <p:ph idx="1"/>
          </p:nvPr>
        </p:nvSpPr>
        <p:spPr>
          <a:xfrm>
            <a:off x="838200" y="1825625"/>
            <a:ext cx="10515600" cy="398904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fr-CH" sz="2400" dirty="0">
                <a:latin typeface="Arial" panose="020B0604020202020204" pitchFamily="34" charset="0"/>
                <a:cs typeface="Arial" panose="020B0604020202020204" pitchFamily="34" charset="0"/>
              </a:rPr>
              <a:t>Introduction </a:t>
            </a:r>
          </a:p>
          <a:p>
            <a:pPr marL="342900" indent="-342900">
              <a:lnSpc>
                <a:spcPct val="150000"/>
              </a:lnSpc>
              <a:buFont typeface="Arial" panose="020B0604020202020204" pitchFamily="34" charset="0"/>
              <a:buChar char="•"/>
            </a:pPr>
            <a:r>
              <a:rPr lang="fr-CH" sz="2400" dirty="0">
                <a:latin typeface="Arial" panose="020B0604020202020204" pitchFamily="34" charset="0"/>
                <a:cs typeface="Arial" panose="020B0604020202020204" pitchFamily="34" charset="0"/>
              </a:rPr>
              <a:t>Projet institutionnel</a:t>
            </a:r>
          </a:p>
          <a:p>
            <a:pPr marL="342900" indent="-342900">
              <a:lnSpc>
                <a:spcPct val="150000"/>
              </a:lnSpc>
              <a:buFont typeface="Arial" panose="020B0604020202020204" pitchFamily="34" charset="0"/>
              <a:buChar char="•"/>
            </a:pPr>
            <a:r>
              <a:rPr lang="fr-CH" sz="2400" dirty="0">
                <a:latin typeface="Arial" panose="020B0604020202020204" pitchFamily="34" charset="0"/>
                <a:cs typeface="Arial" panose="020B0604020202020204" pitchFamily="34" charset="0"/>
              </a:rPr>
              <a:t>Développement clinique et recherche</a:t>
            </a:r>
          </a:p>
          <a:p>
            <a:pPr marL="342900" indent="-342900">
              <a:lnSpc>
                <a:spcPct val="150000"/>
              </a:lnSpc>
              <a:buFont typeface="Arial" panose="020B0604020202020204" pitchFamily="34" charset="0"/>
              <a:buChar char="•"/>
            </a:pPr>
            <a:r>
              <a:rPr lang="fr-CH" sz="2400" dirty="0">
                <a:latin typeface="Arial" panose="020B0604020202020204" pitchFamily="34" charset="0"/>
                <a:cs typeface="Arial" panose="020B0604020202020204" pitchFamily="34" charset="0"/>
              </a:rPr>
              <a:t>Résultats</a:t>
            </a:r>
          </a:p>
          <a:p>
            <a:pPr marL="342900" indent="-342900">
              <a:lnSpc>
                <a:spcPct val="150000"/>
              </a:lnSpc>
              <a:buFont typeface="Arial" panose="020B0604020202020204" pitchFamily="34" charset="0"/>
              <a:buChar char="•"/>
            </a:pPr>
            <a:r>
              <a:rPr lang="fr-CH" sz="2400" dirty="0">
                <a:latin typeface="Arial" panose="020B0604020202020204" pitchFamily="34" charset="0"/>
                <a:cs typeface="Arial" panose="020B0604020202020204" pitchFamily="34" charset="0"/>
              </a:rPr>
              <a:t>Perspectives</a:t>
            </a:r>
          </a:p>
          <a:p>
            <a:pPr marL="0" indent="0">
              <a:lnSpc>
                <a:spcPct val="150000"/>
              </a:lnSpc>
              <a:buNone/>
            </a:pPr>
            <a:r>
              <a:rPr lang="fr-CH" sz="2400" dirty="0">
                <a:solidFill>
                  <a:schemeClr val="tx1">
                    <a:lumMod val="50000"/>
                    <a:lumOff val="50000"/>
                  </a:schemeClr>
                </a:solidFill>
                <a:latin typeface="Arial" panose="020B0604020202020204" pitchFamily="34" charset="0"/>
                <a:cs typeface="Arial" panose="020B0604020202020204" pitchFamily="34" charset="0"/>
              </a:rPr>
              <a:t> </a:t>
            </a:r>
            <a:endParaRPr lang="fr-CH" sz="2400" cap="all"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Titre 6">
            <a:extLst>
              <a:ext uri="{FF2B5EF4-FFF2-40B4-BE49-F238E27FC236}">
                <a16:creationId xmlns:a16="http://schemas.microsoft.com/office/drawing/2014/main" id="{A035D57A-E5BE-31ED-8AF9-DE3E31170D30}"/>
              </a:ext>
            </a:extLst>
          </p:cNvPr>
          <p:cNvSpPr txBox="1">
            <a:spLocks noGrp="1"/>
          </p:cNvSpPr>
          <p:nvPr>
            <p:ph type="title"/>
          </p:nvPr>
        </p:nvSpPr>
        <p:spPr>
          <a:xfrm>
            <a:off x="838200" y="365125"/>
            <a:ext cx="10515600" cy="1325563"/>
          </a:xfrm>
          <a:prstGeom prst="rect">
            <a:avLst/>
          </a:prstGeom>
          <a:noFill/>
        </p:spPr>
        <p:txBody>
          <a:bodyPr wrap="square" rtlCol="0">
            <a:spAutoFit/>
          </a:bodyPr>
          <a:lstStyle/>
          <a:p>
            <a:pPr marL="353475" indent="-353475"/>
            <a:r>
              <a:rPr lang="fr-CH" sz="3200" cap="all" dirty="0">
                <a:latin typeface="Arial" panose="020B0604020202020204" pitchFamily="34" charset="0"/>
                <a:cs typeface="Arial" panose="020B0604020202020204" pitchFamily="34" charset="0"/>
              </a:rPr>
              <a:t>Plan de présentation</a:t>
            </a:r>
          </a:p>
        </p:txBody>
      </p:sp>
    </p:spTree>
    <p:extLst>
      <p:ext uri="{BB962C8B-B14F-4D97-AF65-F5344CB8AC3E}">
        <p14:creationId xmlns:p14="http://schemas.microsoft.com/office/powerpoint/2010/main" val="2479071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4F53A1-4F6D-6EFD-1C2A-AA6F4F90B6CC}"/>
              </a:ext>
            </a:extLst>
          </p:cNvPr>
          <p:cNvSpPr>
            <a:spLocks noGrp="1"/>
          </p:cNvSpPr>
          <p:nvPr>
            <p:ph type="title"/>
          </p:nvPr>
        </p:nvSpPr>
        <p:spPr>
          <a:xfrm>
            <a:off x="838200" y="365125"/>
            <a:ext cx="10515600" cy="903925"/>
          </a:xfrm>
        </p:spPr>
        <p:txBody>
          <a:bodyPr/>
          <a:lstStyle/>
          <a:p>
            <a:r>
              <a:rPr lang="fr-CH" sz="3200" dirty="0"/>
              <a:t>Le Dispositif d’accueil</a:t>
            </a:r>
          </a:p>
        </p:txBody>
      </p:sp>
      <p:sp>
        <p:nvSpPr>
          <p:cNvPr id="3" name="Espace réservé du contenu 2">
            <a:extLst>
              <a:ext uri="{FF2B5EF4-FFF2-40B4-BE49-F238E27FC236}">
                <a16:creationId xmlns:a16="http://schemas.microsoft.com/office/drawing/2014/main" id="{B48AD866-25CA-90AC-E1F4-0904E06E12AC}"/>
              </a:ext>
            </a:extLst>
          </p:cNvPr>
          <p:cNvSpPr>
            <a:spLocks noGrp="1"/>
          </p:cNvSpPr>
          <p:nvPr>
            <p:ph idx="1"/>
          </p:nvPr>
        </p:nvSpPr>
        <p:spPr>
          <a:xfrm>
            <a:off x="838200" y="1547337"/>
            <a:ext cx="10515600" cy="3763325"/>
          </a:xfrm>
        </p:spPr>
        <p:txBody>
          <a:bodyPr/>
          <a:lstStyle/>
          <a:p>
            <a:pPr>
              <a:lnSpc>
                <a:spcPct val="150000"/>
              </a:lnSpc>
            </a:pPr>
            <a:r>
              <a:rPr lang="fr-CH" sz="2200" b="1" dirty="0"/>
              <a:t>Dispositif de soins infirmiers </a:t>
            </a:r>
            <a:r>
              <a:rPr lang="fr-CH" sz="2200" dirty="0"/>
              <a:t>pour soutenir et coordonner les soins hospitaliers programmés des personnes avec TDI et/ou TSA.</a:t>
            </a:r>
          </a:p>
          <a:p>
            <a:pPr lvl="1">
              <a:lnSpc>
                <a:spcPct val="150000"/>
              </a:lnSpc>
            </a:pPr>
            <a:r>
              <a:rPr lang="fr-CH" sz="2200" b="1" dirty="0"/>
              <a:t>Évalue</a:t>
            </a:r>
            <a:r>
              <a:rPr lang="fr-CH" sz="2200" dirty="0"/>
              <a:t> puis représente les intérêts et les besoins spécifiques des personnes</a:t>
            </a:r>
          </a:p>
          <a:p>
            <a:pPr lvl="1">
              <a:lnSpc>
                <a:spcPct val="150000"/>
              </a:lnSpc>
            </a:pPr>
            <a:r>
              <a:rPr lang="fr-CH" sz="2200" b="1" dirty="0"/>
              <a:t>Prépare</a:t>
            </a:r>
            <a:r>
              <a:rPr lang="fr-CH" sz="2200" dirty="0"/>
              <a:t> le patient, les proches aidants et l’équipe interprofessionnelle aux soins</a:t>
            </a:r>
          </a:p>
          <a:p>
            <a:pPr lvl="1">
              <a:lnSpc>
                <a:spcPct val="150000"/>
              </a:lnSpc>
            </a:pPr>
            <a:r>
              <a:rPr lang="fr-CH" sz="2200" b="1" dirty="0"/>
              <a:t>Garantit</a:t>
            </a:r>
            <a:r>
              <a:rPr lang="fr-CH" sz="2200" dirty="0"/>
              <a:t> la mise en place des ajustements raisonnables du parcours de soins</a:t>
            </a:r>
            <a:endParaRPr lang="fr-CH" sz="2200" b="1" dirty="0"/>
          </a:p>
          <a:p>
            <a:pPr lvl="1">
              <a:lnSpc>
                <a:spcPct val="150000"/>
              </a:lnSpc>
            </a:pPr>
            <a:r>
              <a:rPr lang="fr-CH" sz="2200" b="1" dirty="0"/>
              <a:t>Coordonne</a:t>
            </a:r>
            <a:r>
              <a:rPr lang="fr-CH" sz="2200" dirty="0"/>
              <a:t> la programmation des soins combinés sous anesthésie générale, avec l’aide d’une secrétaire de coordination</a:t>
            </a:r>
          </a:p>
        </p:txBody>
      </p:sp>
      <p:sp>
        <p:nvSpPr>
          <p:cNvPr id="5" name="Espace réservé du numéro de diapositive 4">
            <a:extLst>
              <a:ext uri="{FF2B5EF4-FFF2-40B4-BE49-F238E27FC236}">
                <a16:creationId xmlns:a16="http://schemas.microsoft.com/office/drawing/2014/main" id="{732188F9-6225-4A31-4957-03DEAA7DEDF1}"/>
              </a:ext>
            </a:extLst>
          </p:cNvPr>
          <p:cNvSpPr>
            <a:spLocks noGrp="1"/>
          </p:cNvSpPr>
          <p:nvPr>
            <p:ph type="sldNum" sz="quarter" idx="11"/>
          </p:nvPr>
        </p:nvSpPr>
        <p:spPr/>
        <p:txBody>
          <a:bodyPr/>
          <a:lstStyle/>
          <a:p>
            <a:pPr>
              <a:defRPr/>
            </a:pPr>
            <a:fld id="{2E872A1B-DCA0-4A43-987B-DAC0AFE19EAA}" type="slidenum">
              <a:rPr lang="fr-CA" smtClean="0"/>
              <a:pPr>
                <a:defRPr/>
              </a:pPr>
              <a:t>20</a:t>
            </a:fld>
            <a:endParaRPr lang="fr-CA"/>
          </a:p>
        </p:txBody>
      </p:sp>
    </p:spTree>
    <p:extLst>
      <p:ext uri="{BB962C8B-B14F-4D97-AF65-F5344CB8AC3E}">
        <p14:creationId xmlns:p14="http://schemas.microsoft.com/office/powerpoint/2010/main" val="319904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BB59F2-9095-F661-DB02-F93A6C753F28}"/>
              </a:ext>
            </a:extLst>
          </p:cNvPr>
          <p:cNvSpPr>
            <a:spLocks noGrp="1"/>
          </p:cNvSpPr>
          <p:nvPr>
            <p:ph type="title"/>
          </p:nvPr>
        </p:nvSpPr>
        <p:spPr/>
        <p:txBody>
          <a:bodyPr/>
          <a:lstStyle/>
          <a:p>
            <a:r>
              <a:rPr lang="fr-CH" sz="3200" dirty="0"/>
              <a:t>Modalités d’intervention</a:t>
            </a:r>
          </a:p>
        </p:txBody>
      </p:sp>
      <p:sp>
        <p:nvSpPr>
          <p:cNvPr id="3" name="Espace réservé du contenu 2">
            <a:extLst>
              <a:ext uri="{FF2B5EF4-FFF2-40B4-BE49-F238E27FC236}">
                <a16:creationId xmlns:a16="http://schemas.microsoft.com/office/drawing/2014/main" id="{7E190E3F-05BE-BD84-DC22-BB7FA1A1A540}"/>
              </a:ext>
            </a:extLst>
          </p:cNvPr>
          <p:cNvSpPr>
            <a:spLocks noGrp="1"/>
          </p:cNvSpPr>
          <p:nvPr>
            <p:ph sz="half" idx="1"/>
          </p:nvPr>
        </p:nvSpPr>
        <p:spPr>
          <a:xfrm>
            <a:off x="838200" y="1690688"/>
            <a:ext cx="5181600" cy="4392612"/>
          </a:xfrm>
        </p:spPr>
        <p:txBody>
          <a:bodyPr/>
          <a:lstStyle/>
          <a:p>
            <a:pPr marL="0" indent="0">
              <a:lnSpc>
                <a:spcPct val="150000"/>
              </a:lnSpc>
              <a:buNone/>
            </a:pPr>
            <a:r>
              <a:rPr lang="fr-CH" dirty="0"/>
              <a:t>DEMANDE DE SOIN</a:t>
            </a:r>
          </a:p>
          <a:p>
            <a:pPr>
              <a:lnSpc>
                <a:spcPct val="150000"/>
              </a:lnSpc>
            </a:pPr>
            <a:r>
              <a:rPr lang="fr-CH" sz="2400" dirty="0"/>
              <a:t>Médecins généralistes</a:t>
            </a:r>
          </a:p>
          <a:p>
            <a:pPr>
              <a:lnSpc>
                <a:spcPct val="150000"/>
              </a:lnSpc>
            </a:pPr>
            <a:r>
              <a:rPr lang="fr-CH" sz="2400" dirty="0"/>
              <a:t>Professionnels hospitaliers</a:t>
            </a:r>
          </a:p>
          <a:p>
            <a:pPr>
              <a:lnSpc>
                <a:spcPct val="150000"/>
              </a:lnSpc>
            </a:pPr>
            <a:r>
              <a:rPr lang="fr-CH" sz="2400" dirty="0"/>
              <a:t>Proches aidants</a:t>
            </a:r>
          </a:p>
          <a:p>
            <a:pPr>
              <a:lnSpc>
                <a:spcPct val="150000"/>
              </a:lnSpc>
            </a:pPr>
            <a:r>
              <a:rPr lang="fr-CH" sz="2400" dirty="0"/>
              <a:t>Personnes concernées</a:t>
            </a:r>
          </a:p>
        </p:txBody>
      </p:sp>
      <p:sp>
        <p:nvSpPr>
          <p:cNvPr id="4" name="Espace réservé du contenu 3">
            <a:extLst>
              <a:ext uri="{FF2B5EF4-FFF2-40B4-BE49-F238E27FC236}">
                <a16:creationId xmlns:a16="http://schemas.microsoft.com/office/drawing/2014/main" id="{909B55A8-2FC2-7E47-055B-F8D05D285BF0}"/>
              </a:ext>
            </a:extLst>
          </p:cNvPr>
          <p:cNvSpPr>
            <a:spLocks noGrp="1"/>
          </p:cNvSpPr>
          <p:nvPr>
            <p:ph sz="half" idx="2"/>
          </p:nvPr>
        </p:nvSpPr>
        <p:spPr>
          <a:xfrm>
            <a:off x="6019800" y="1690687"/>
            <a:ext cx="5753100" cy="4210805"/>
          </a:xfrm>
        </p:spPr>
        <p:txBody>
          <a:bodyPr/>
          <a:lstStyle/>
          <a:p>
            <a:pPr marL="0" indent="0">
              <a:buNone/>
            </a:pPr>
            <a:r>
              <a:rPr lang="fr-CH" dirty="0"/>
              <a:t>SOINS PROGRAMMÉS HOSPITALIERS</a:t>
            </a:r>
          </a:p>
          <a:p>
            <a:pPr marL="285750" indent="-285750">
              <a:lnSpc>
                <a:spcPct val="150000"/>
              </a:lnSpc>
            </a:pPr>
            <a:r>
              <a:rPr lang="fr-CH" sz="2400" dirty="0"/>
              <a:t>Consultations ambulatoires</a:t>
            </a:r>
          </a:p>
          <a:p>
            <a:pPr marL="285750" indent="-285750">
              <a:lnSpc>
                <a:spcPct val="150000"/>
              </a:lnSpc>
            </a:pPr>
            <a:r>
              <a:rPr lang="fr-CH" sz="2400" dirty="0"/>
              <a:t>Hospitalisations</a:t>
            </a:r>
          </a:p>
          <a:p>
            <a:pPr marL="285750" indent="-285750">
              <a:lnSpc>
                <a:spcPct val="150000"/>
              </a:lnSpc>
            </a:pPr>
            <a:r>
              <a:rPr lang="fr-CH" sz="2400" dirty="0"/>
              <a:t>Soins combinés sous anesthésie générale</a:t>
            </a:r>
          </a:p>
          <a:p>
            <a:pPr marL="285750" indent="-285750">
              <a:lnSpc>
                <a:spcPct val="150000"/>
              </a:lnSpc>
            </a:pPr>
            <a:r>
              <a:rPr lang="fr-CH" sz="2400" dirty="0"/>
              <a:t>Enfants et adultes</a:t>
            </a:r>
          </a:p>
          <a:p>
            <a:endParaRPr lang="fr-CH" dirty="0"/>
          </a:p>
        </p:txBody>
      </p:sp>
      <p:sp>
        <p:nvSpPr>
          <p:cNvPr id="6" name="Espace réservé du numéro de diapositive 5">
            <a:extLst>
              <a:ext uri="{FF2B5EF4-FFF2-40B4-BE49-F238E27FC236}">
                <a16:creationId xmlns:a16="http://schemas.microsoft.com/office/drawing/2014/main" id="{41F5F9B3-E769-D861-CAFD-2C50BE85A1B8}"/>
              </a:ext>
            </a:extLst>
          </p:cNvPr>
          <p:cNvSpPr>
            <a:spLocks noGrp="1"/>
          </p:cNvSpPr>
          <p:nvPr>
            <p:ph type="sldNum" sz="quarter" idx="11"/>
          </p:nvPr>
        </p:nvSpPr>
        <p:spPr/>
        <p:txBody>
          <a:bodyPr/>
          <a:lstStyle/>
          <a:p>
            <a:pPr>
              <a:defRPr/>
            </a:pPr>
            <a:fld id="{4FD5938E-EE86-FC43-A368-540869028A17}" type="slidenum">
              <a:rPr lang="fr-CA" smtClean="0"/>
              <a:pPr>
                <a:defRPr/>
              </a:pPr>
              <a:t>21</a:t>
            </a:fld>
            <a:endParaRPr lang="fr-CA"/>
          </a:p>
        </p:txBody>
      </p:sp>
    </p:spTree>
    <p:extLst>
      <p:ext uri="{BB962C8B-B14F-4D97-AF65-F5344CB8AC3E}">
        <p14:creationId xmlns:p14="http://schemas.microsoft.com/office/powerpoint/2010/main" val="3484226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72EF7-8EB3-3D57-2E22-78F67C7DBEA0}"/>
              </a:ext>
            </a:extLst>
          </p:cNvPr>
          <p:cNvSpPr>
            <a:spLocks noGrp="1"/>
          </p:cNvSpPr>
          <p:nvPr>
            <p:ph type="title"/>
          </p:nvPr>
        </p:nvSpPr>
        <p:spPr/>
        <p:txBody>
          <a:bodyPr/>
          <a:lstStyle/>
          <a:p>
            <a:r>
              <a:rPr lang="fr-CH" sz="3200" dirty="0"/>
              <a:t>Intervention infirmière du dispositif d’accueil</a:t>
            </a:r>
          </a:p>
        </p:txBody>
      </p:sp>
      <p:sp>
        <p:nvSpPr>
          <p:cNvPr id="4" name="Espace réservé du numéro de diapositive 3">
            <a:extLst>
              <a:ext uri="{FF2B5EF4-FFF2-40B4-BE49-F238E27FC236}">
                <a16:creationId xmlns:a16="http://schemas.microsoft.com/office/drawing/2014/main" id="{8A4A7948-81C8-3461-27FE-B6F989843230}"/>
              </a:ext>
            </a:extLst>
          </p:cNvPr>
          <p:cNvSpPr>
            <a:spLocks noGrp="1"/>
          </p:cNvSpPr>
          <p:nvPr>
            <p:ph type="sldNum" sz="quarter" idx="11"/>
          </p:nvPr>
        </p:nvSpPr>
        <p:spPr/>
        <p:txBody>
          <a:bodyPr/>
          <a:lstStyle/>
          <a:p>
            <a:pPr>
              <a:defRPr/>
            </a:pPr>
            <a:fld id="{E5295931-BD29-A143-90BF-20B902470D82}" type="slidenum">
              <a:rPr lang="fr-CA" smtClean="0"/>
              <a:pPr>
                <a:defRPr/>
              </a:pPr>
              <a:t>22</a:t>
            </a:fld>
            <a:endParaRPr lang="fr-CA"/>
          </a:p>
        </p:txBody>
      </p:sp>
      <p:graphicFrame>
        <p:nvGraphicFramePr>
          <p:cNvPr id="5" name="Diagramme 4">
            <a:extLst>
              <a:ext uri="{FF2B5EF4-FFF2-40B4-BE49-F238E27FC236}">
                <a16:creationId xmlns:a16="http://schemas.microsoft.com/office/drawing/2014/main" id="{4E89E64B-9921-80F6-4DF6-8AF475610DED}"/>
              </a:ext>
            </a:extLst>
          </p:cNvPr>
          <p:cNvGraphicFramePr/>
          <p:nvPr/>
        </p:nvGraphicFramePr>
        <p:xfrm>
          <a:off x="1771650" y="510117"/>
          <a:ext cx="8648700" cy="6001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6475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18251A-69AB-4F71-A67C-C6ACF1982DE9}"/>
              </a:ext>
            </a:extLst>
          </p:cNvPr>
          <p:cNvSpPr>
            <a:spLocks noGrp="1"/>
          </p:cNvSpPr>
          <p:nvPr>
            <p:ph type="title"/>
          </p:nvPr>
        </p:nvSpPr>
        <p:spPr/>
        <p:txBody>
          <a:bodyPr/>
          <a:lstStyle/>
          <a:p>
            <a:r>
              <a:rPr lang="fr-CH" dirty="0"/>
              <a:t>Évaluation clinique infirmière</a:t>
            </a:r>
          </a:p>
        </p:txBody>
      </p:sp>
      <p:sp>
        <p:nvSpPr>
          <p:cNvPr id="3" name="Espace réservé du contenu 2">
            <a:extLst>
              <a:ext uri="{FF2B5EF4-FFF2-40B4-BE49-F238E27FC236}">
                <a16:creationId xmlns:a16="http://schemas.microsoft.com/office/drawing/2014/main" id="{5CBBFA38-123B-7413-0A49-0A0B3CD94FC0}"/>
              </a:ext>
            </a:extLst>
          </p:cNvPr>
          <p:cNvSpPr>
            <a:spLocks noGrp="1"/>
          </p:cNvSpPr>
          <p:nvPr>
            <p:ph sz="half" idx="1"/>
          </p:nvPr>
        </p:nvSpPr>
        <p:spPr/>
        <p:txBody>
          <a:bodyPr/>
          <a:lstStyle/>
          <a:p>
            <a:pPr marL="0" indent="0">
              <a:buNone/>
            </a:pPr>
            <a:r>
              <a:rPr lang="fr-CH" dirty="0"/>
              <a:t>RECUEIL DE DONNÉES</a:t>
            </a:r>
          </a:p>
          <a:p>
            <a:r>
              <a:rPr lang="fr-CH" dirty="0"/>
              <a:t>Besoins en santé</a:t>
            </a:r>
          </a:p>
          <a:p>
            <a:r>
              <a:rPr lang="fr-CH" dirty="0"/>
              <a:t>Formulaire de singularité de prise en charge</a:t>
            </a:r>
          </a:p>
          <a:p>
            <a:r>
              <a:rPr lang="fr-CH" i="1" dirty="0" err="1"/>
              <a:t>Pairing</a:t>
            </a:r>
            <a:r>
              <a:rPr lang="fr-CH" dirty="0"/>
              <a:t> avec le patient</a:t>
            </a:r>
          </a:p>
          <a:p>
            <a:pPr lvl="1"/>
            <a:r>
              <a:rPr lang="fr-CH" dirty="0"/>
              <a:t>Compétences adaptatives</a:t>
            </a:r>
          </a:p>
          <a:p>
            <a:pPr lvl="1"/>
            <a:r>
              <a:rPr lang="fr-CH" dirty="0"/>
              <a:t>Intérêts</a:t>
            </a:r>
          </a:p>
          <a:p>
            <a:pPr lvl="1"/>
            <a:r>
              <a:rPr lang="fr-CH" dirty="0"/>
              <a:t>Profil sensoriel</a:t>
            </a:r>
          </a:p>
          <a:p>
            <a:pPr lvl="1"/>
            <a:r>
              <a:rPr lang="fr-CH" dirty="0"/>
              <a:t>Communication</a:t>
            </a:r>
          </a:p>
          <a:p>
            <a:endParaRPr lang="fr-CH" dirty="0"/>
          </a:p>
        </p:txBody>
      </p:sp>
      <p:sp>
        <p:nvSpPr>
          <p:cNvPr id="4" name="Espace réservé du contenu 3">
            <a:extLst>
              <a:ext uri="{FF2B5EF4-FFF2-40B4-BE49-F238E27FC236}">
                <a16:creationId xmlns:a16="http://schemas.microsoft.com/office/drawing/2014/main" id="{206F3DB6-23A5-90C3-903E-1FBC155C88BF}"/>
              </a:ext>
            </a:extLst>
          </p:cNvPr>
          <p:cNvSpPr>
            <a:spLocks noGrp="1"/>
          </p:cNvSpPr>
          <p:nvPr>
            <p:ph sz="half" idx="2"/>
          </p:nvPr>
        </p:nvSpPr>
        <p:spPr/>
        <p:txBody>
          <a:bodyPr/>
          <a:lstStyle/>
          <a:p>
            <a:pPr marL="0" indent="0">
              <a:buNone/>
            </a:pPr>
            <a:r>
              <a:rPr lang="fr-CH" dirty="0"/>
              <a:t>STRATÉGIES POUR FAVORISER LES SOINS</a:t>
            </a:r>
          </a:p>
          <a:p>
            <a:r>
              <a:rPr lang="fr-CH" b="1" dirty="0"/>
              <a:t>Anticipation – Prévisibilité</a:t>
            </a:r>
          </a:p>
          <a:p>
            <a:r>
              <a:rPr lang="fr-CH" dirty="0"/>
              <a:t>Habituation et apprentissage</a:t>
            </a:r>
          </a:p>
          <a:p>
            <a:r>
              <a:rPr lang="fr-CH" dirty="0"/>
              <a:t>Distraction</a:t>
            </a:r>
          </a:p>
          <a:p>
            <a:endParaRPr lang="fr-CH" dirty="0"/>
          </a:p>
          <a:p>
            <a:r>
              <a:rPr lang="fr-CH" dirty="0"/>
              <a:t>Examens réalisés dans le lieu de vie habituel</a:t>
            </a:r>
          </a:p>
        </p:txBody>
      </p:sp>
      <p:sp>
        <p:nvSpPr>
          <p:cNvPr id="6" name="Espace réservé du numéro de diapositive 5">
            <a:extLst>
              <a:ext uri="{FF2B5EF4-FFF2-40B4-BE49-F238E27FC236}">
                <a16:creationId xmlns:a16="http://schemas.microsoft.com/office/drawing/2014/main" id="{99BB7E71-542E-4CC6-EF6F-B88904E1956E}"/>
              </a:ext>
            </a:extLst>
          </p:cNvPr>
          <p:cNvSpPr>
            <a:spLocks noGrp="1"/>
          </p:cNvSpPr>
          <p:nvPr>
            <p:ph type="sldNum" sz="quarter" idx="11"/>
          </p:nvPr>
        </p:nvSpPr>
        <p:spPr/>
        <p:txBody>
          <a:bodyPr/>
          <a:lstStyle/>
          <a:p>
            <a:pPr>
              <a:defRPr/>
            </a:pPr>
            <a:fld id="{4FD5938E-EE86-FC43-A368-540869028A17}" type="slidenum">
              <a:rPr lang="fr-CA" smtClean="0"/>
              <a:pPr>
                <a:defRPr/>
              </a:pPr>
              <a:t>23</a:t>
            </a:fld>
            <a:endParaRPr lang="fr-CA"/>
          </a:p>
        </p:txBody>
      </p:sp>
    </p:spTree>
    <p:extLst>
      <p:ext uri="{BB962C8B-B14F-4D97-AF65-F5344CB8AC3E}">
        <p14:creationId xmlns:p14="http://schemas.microsoft.com/office/powerpoint/2010/main" val="2900717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E766555-E56C-3C82-FD84-0FDF7606DB02}"/>
              </a:ext>
            </a:extLst>
          </p:cNvPr>
          <p:cNvSpPr>
            <a:spLocks noGrp="1"/>
          </p:cNvSpPr>
          <p:nvPr>
            <p:ph type="sldNum" sz="quarter" idx="11"/>
          </p:nvPr>
        </p:nvSpPr>
        <p:spPr/>
        <p:txBody>
          <a:bodyPr/>
          <a:lstStyle/>
          <a:p>
            <a:pPr>
              <a:defRPr/>
            </a:pPr>
            <a:fld id="{B38EE705-2B17-6645-A886-50A0BB072425}" type="slidenum">
              <a:rPr lang="fr-CA" smtClean="0"/>
              <a:pPr>
                <a:defRPr/>
              </a:pPr>
              <a:t>24</a:t>
            </a:fld>
            <a:endParaRPr lang="fr-CA"/>
          </a:p>
        </p:txBody>
      </p:sp>
      <p:pic>
        <p:nvPicPr>
          <p:cNvPr id="4" name="Image 3">
            <a:extLst>
              <a:ext uri="{FF2B5EF4-FFF2-40B4-BE49-F238E27FC236}">
                <a16:creationId xmlns:a16="http://schemas.microsoft.com/office/drawing/2014/main" id="{90623AAE-A5DE-0727-CEBD-572006743849}"/>
              </a:ext>
            </a:extLst>
          </p:cNvPr>
          <p:cNvPicPr>
            <a:picLocks noChangeAspect="1"/>
          </p:cNvPicPr>
          <p:nvPr/>
        </p:nvPicPr>
        <p:blipFill>
          <a:blip r:embed="rId3"/>
          <a:stretch>
            <a:fillRect/>
          </a:stretch>
        </p:blipFill>
        <p:spPr>
          <a:xfrm>
            <a:off x="982664" y="646354"/>
            <a:ext cx="10371136" cy="4642218"/>
          </a:xfrm>
          <a:prstGeom prst="rect">
            <a:avLst/>
          </a:prstGeom>
        </p:spPr>
      </p:pic>
      <p:sp>
        <p:nvSpPr>
          <p:cNvPr id="5" name="ZoneTexte 4">
            <a:extLst>
              <a:ext uri="{FF2B5EF4-FFF2-40B4-BE49-F238E27FC236}">
                <a16:creationId xmlns:a16="http://schemas.microsoft.com/office/drawing/2014/main" id="{223BEDF4-323C-5B55-7AA4-54A3938A7270}"/>
              </a:ext>
            </a:extLst>
          </p:cNvPr>
          <p:cNvSpPr txBox="1"/>
          <p:nvPr/>
        </p:nvSpPr>
        <p:spPr>
          <a:xfrm>
            <a:off x="10518007" y="5026962"/>
            <a:ext cx="1186313" cy="261610"/>
          </a:xfrm>
          <a:prstGeom prst="rect">
            <a:avLst/>
          </a:prstGeom>
          <a:noFill/>
        </p:spPr>
        <p:txBody>
          <a:bodyPr wrap="square">
            <a:spAutoFit/>
          </a:bodyPr>
          <a:lstStyle/>
          <a:p>
            <a:r>
              <a:rPr lang="fr-CH" sz="1100" b="0" i="0" dirty="0">
                <a:effectLst/>
                <a:latin typeface="Google Sans"/>
              </a:rPr>
              <a:t>©</a:t>
            </a:r>
            <a:r>
              <a:rPr lang="fr-CH" sz="1100" b="0" i="0" dirty="0" err="1">
                <a:effectLst/>
                <a:latin typeface="Google Sans"/>
              </a:rPr>
              <a:t>SantéBD</a:t>
            </a:r>
            <a:endParaRPr lang="fr-CH" sz="1100" dirty="0"/>
          </a:p>
        </p:txBody>
      </p:sp>
    </p:spTree>
    <p:extLst>
      <p:ext uri="{BB962C8B-B14F-4D97-AF65-F5344CB8AC3E}">
        <p14:creationId xmlns:p14="http://schemas.microsoft.com/office/powerpoint/2010/main" val="3997340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BD42C42-CFA8-CDFD-6FB8-5BA9207B58CB}"/>
              </a:ext>
            </a:extLst>
          </p:cNvPr>
          <p:cNvSpPr>
            <a:spLocks noGrp="1"/>
          </p:cNvSpPr>
          <p:nvPr>
            <p:ph type="sldNum" sz="quarter" idx="11"/>
          </p:nvPr>
        </p:nvSpPr>
        <p:spPr/>
        <p:txBody>
          <a:bodyPr/>
          <a:lstStyle/>
          <a:p>
            <a:pPr>
              <a:defRPr/>
            </a:pPr>
            <a:fld id="{B38EE705-2B17-6645-A886-50A0BB072425}" type="slidenum">
              <a:rPr lang="fr-CA" smtClean="0"/>
              <a:pPr>
                <a:defRPr/>
              </a:pPr>
              <a:t>25</a:t>
            </a:fld>
            <a:endParaRPr lang="fr-CA"/>
          </a:p>
        </p:txBody>
      </p:sp>
      <p:pic>
        <p:nvPicPr>
          <p:cNvPr id="5" name="Image 4" descr="Henry Cavill | The Tudors Wiki | Fandom">
            <a:extLst>
              <a:ext uri="{FF2B5EF4-FFF2-40B4-BE49-F238E27FC236}">
                <a16:creationId xmlns:a16="http://schemas.microsoft.com/office/drawing/2014/main" id="{3C845633-8B48-98A4-31BC-6F0BCDF148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936" y="337859"/>
            <a:ext cx="2403482" cy="3212590"/>
          </a:xfrm>
          <a:prstGeom prst="rect">
            <a:avLst/>
          </a:prstGeom>
          <a:noFill/>
          <a:ln>
            <a:noFill/>
          </a:ln>
        </p:spPr>
      </p:pic>
      <p:pic>
        <p:nvPicPr>
          <p:cNvPr id="6" name="Image 5">
            <a:extLst>
              <a:ext uri="{FF2B5EF4-FFF2-40B4-BE49-F238E27FC236}">
                <a16:creationId xmlns:a16="http://schemas.microsoft.com/office/drawing/2014/main" id="{738EDA02-ACD3-03C3-FD87-211B77F16790}"/>
              </a:ext>
            </a:extLst>
          </p:cNvPr>
          <p:cNvPicPr>
            <a:picLocks noChangeAspect="1"/>
          </p:cNvPicPr>
          <p:nvPr/>
        </p:nvPicPr>
        <p:blipFill>
          <a:blip r:embed="rId4"/>
          <a:stretch>
            <a:fillRect/>
          </a:stretch>
        </p:blipFill>
        <p:spPr>
          <a:xfrm>
            <a:off x="1539168" y="2807962"/>
            <a:ext cx="74509" cy="79831"/>
          </a:xfrm>
          <a:prstGeom prst="rect">
            <a:avLst/>
          </a:prstGeom>
        </p:spPr>
      </p:pic>
      <p:pic>
        <p:nvPicPr>
          <p:cNvPr id="7" name="Image 6">
            <a:extLst>
              <a:ext uri="{FF2B5EF4-FFF2-40B4-BE49-F238E27FC236}">
                <a16:creationId xmlns:a16="http://schemas.microsoft.com/office/drawing/2014/main" id="{035BB157-B0ED-404C-318D-01573E732BC2}"/>
              </a:ext>
            </a:extLst>
          </p:cNvPr>
          <p:cNvPicPr>
            <a:picLocks noChangeAspect="1"/>
          </p:cNvPicPr>
          <p:nvPr/>
        </p:nvPicPr>
        <p:blipFill>
          <a:blip r:embed="rId4"/>
          <a:stretch>
            <a:fillRect/>
          </a:stretch>
        </p:blipFill>
        <p:spPr>
          <a:xfrm>
            <a:off x="1748884" y="2791940"/>
            <a:ext cx="74509" cy="79831"/>
          </a:xfrm>
          <a:prstGeom prst="rect">
            <a:avLst/>
          </a:prstGeom>
        </p:spPr>
      </p:pic>
      <p:pic>
        <p:nvPicPr>
          <p:cNvPr id="8" name="Image 7">
            <a:extLst>
              <a:ext uri="{FF2B5EF4-FFF2-40B4-BE49-F238E27FC236}">
                <a16:creationId xmlns:a16="http://schemas.microsoft.com/office/drawing/2014/main" id="{D672F524-A0F6-F94F-BCE3-E29D333B570F}"/>
              </a:ext>
            </a:extLst>
          </p:cNvPr>
          <p:cNvPicPr>
            <a:picLocks noChangeAspect="1"/>
          </p:cNvPicPr>
          <p:nvPr/>
        </p:nvPicPr>
        <p:blipFill>
          <a:blip r:embed="rId4"/>
          <a:stretch>
            <a:fillRect/>
          </a:stretch>
        </p:blipFill>
        <p:spPr>
          <a:xfrm>
            <a:off x="1416987" y="2742399"/>
            <a:ext cx="47806" cy="51221"/>
          </a:xfrm>
          <a:prstGeom prst="rect">
            <a:avLst/>
          </a:prstGeom>
        </p:spPr>
      </p:pic>
      <p:pic>
        <p:nvPicPr>
          <p:cNvPr id="9" name="Image 8">
            <a:extLst>
              <a:ext uri="{FF2B5EF4-FFF2-40B4-BE49-F238E27FC236}">
                <a16:creationId xmlns:a16="http://schemas.microsoft.com/office/drawing/2014/main" id="{251B1C1E-36F1-A96A-EDB4-012407DD0767}"/>
              </a:ext>
            </a:extLst>
          </p:cNvPr>
          <p:cNvPicPr>
            <a:picLocks noChangeAspect="1"/>
          </p:cNvPicPr>
          <p:nvPr/>
        </p:nvPicPr>
        <p:blipFill>
          <a:blip r:embed="rId4"/>
          <a:stretch>
            <a:fillRect/>
          </a:stretch>
        </p:blipFill>
        <p:spPr>
          <a:xfrm flipH="1">
            <a:off x="1884317" y="2791940"/>
            <a:ext cx="50992" cy="54634"/>
          </a:xfrm>
          <a:prstGeom prst="rect">
            <a:avLst/>
          </a:prstGeom>
        </p:spPr>
      </p:pic>
      <p:pic>
        <p:nvPicPr>
          <p:cNvPr id="10" name="Image 9" descr="Ces bactéries dans votre bouche se reproduisent d'une manière rare... et  très étrange">
            <a:extLst>
              <a:ext uri="{FF2B5EF4-FFF2-40B4-BE49-F238E27FC236}">
                <a16:creationId xmlns:a16="http://schemas.microsoft.com/office/drawing/2014/main" id="{55199FBC-6F9F-0985-60F2-E6C0B37F2B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3243" y="2522028"/>
            <a:ext cx="1371429" cy="1028421"/>
          </a:xfrm>
          <a:prstGeom prst="rect">
            <a:avLst/>
          </a:prstGeom>
          <a:noFill/>
          <a:ln>
            <a:noFill/>
          </a:ln>
        </p:spPr>
      </p:pic>
      <p:pic>
        <p:nvPicPr>
          <p:cNvPr id="11" name="Image 10">
            <a:extLst>
              <a:ext uri="{FF2B5EF4-FFF2-40B4-BE49-F238E27FC236}">
                <a16:creationId xmlns:a16="http://schemas.microsoft.com/office/drawing/2014/main" id="{FC9932A7-84D6-5B21-7B50-0ADD1AD6D59B}"/>
              </a:ext>
            </a:extLst>
          </p:cNvPr>
          <p:cNvPicPr>
            <a:picLocks noChangeAspect="1"/>
          </p:cNvPicPr>
          <p:nvPr/>
        </p:nvPicPr>
        <p:blipFill>
          <a:blip r:embed="rId6"/>
          <a:stretch>
            <a:fillRect/>
          </a:stretch>
        </p:blipFill>
        <p:spPr>
          <a:xfrm>
            <a:off x="3003243" y="337859"/>
            <a:ext cx="2487040" cy="2108097"/>
          </a:xfrm>
          <a:prstGeom prst="rect">
            <a:avLst/>
          </a:prstGeom>
        </p:spPr>
      </p:pic>
      <p:pic>
        <p:nvPicPr>
          <p:cNvPr id="15" name="Picture 4" descr="SantéBD: outil de communication au sujet des soins – Fédération des  Associations de personnes handicapées par des épilepsies sévères">
            <a:extLst>
              <a:ext uri="{FF2B5EF4-FFF2-40B4-BE49-F238E27FC236}">
                <a16:creationId xmlns:a16="http://schemas.microsoft.com/office/drawing/2014/main" id="{F30374EC-E8D2-37A0-265A-2CCC78407A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3243" y="3626521"/>
            <a:ext cx="2874235" cy="170021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D6280086-B6DF-F547-BE93-80ED4A3D68CC}"/>
              </a:ext>
            </a:extLst>
          </p:cNvPr>
          <p:cNvPicPr>
            <a:picLocks noChangeAspect="1"/>
          </p:cNvPicPr>
          <p:nvPr/>
        </p:nvPicPr>
        <p:blipFill>
          <a:blip r:embed="rId8"/>
          <a:stretch>
            <a:fillRect/>
          </a:stretch>
        </p:blipFill>
        <p:spPr>
          <a:xfrm>
            <a:off x="7750880" y="337859"/>
            <a:ext cx="4029184" cy="2278341"/>
          </a:xfrm>
          <a:prstGeom prst="rect">
            <a:avLst/>
          </a:prstGeom>
        </p:spPr>
      </p:pic>
      <p:pic>
        <p:nvPicPr>
          <p:cNvPr id="19" name="Image 18" descr="Une image contenant personne, intérieur, habits, Accessoire de mode&#10;&#10;Le contenu généré par l’IA peut être incorrect.">
            <a:extLst>
              <a:ext uri="{FF2B5EF4-FFF2-40B4-BE49-F238E27FC236}">
                <a16:creationId xmlns:a16="http://schemas.microsoft.com/office/drawing/2014/main" id="{F9B61505-3BCA-A51D-B48C-4AFA7F6278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7380258" y="3097074"/>
            <a:ext cx="2837395" cy="2128046"/>
          </a:xfrm>
          <a:prstGeom prst="rect">
            <a:avLst/>
          </a:prstGeom>
        </p:spPr>
      </p:pic>
    </p:spTree>
    <p:extLst>
      <p:ext uri="{BB962C8B-B14F-4D97-AF65-F5344CB8AC3E}">
        <p14:creationId xmlns:p14="http://schemas.microsoft.com/office/powerpoint/2010/main" val="30482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3A37BD8-3940-1A06-87FC-6841FCAE39AB}"/>
              </a:ext>
            </a:extLst>
          </p:cNvPr>
          <p:cNvSpPr>
            <a:spLocks noGrp="1"/>
          </p:cNvSpPr>
          <p:nvPr>
            <p:ph type="sldNum" sz="quarter" idx="11"/>
          </p:nvPr>
        </p:nvSpPr>
        <p:spPr/>
        <p:txBody>
          <a:bodyPr/>
          <a:lstStyle/>
          <a:p>
            <a:pPr>
              <a:defRPr/>
            </a:pPr>
            <a:fld id="{B38EE705-2B17-6645-A886-50A0BB072425}" type="slidenum">
              <a:rPr lang="fr-CA" smtClean="0"/>
              <a:pPr>
                <a:defRPr/>
              </a:pPr>
              <a:t>26</a:t>
            </a:fld>
            <a:endParaRPr lang="fr-CA"/>
          </a:p>
        </p:txBody>
      </p:sp>
      <p:pic>
        <p:nvPicPr>
          <p:cNvPr id="4" name="Picture 2" descr="Papoose Board | Sky Dental Supply">
            <a:extLst>
              <a:ext uri="{FF2B5EF4-FFF2-40B4-BE49-F238E27FC236}">
                <a16:creationId xmlns:a16="http://schemas.microsoft.com/office/drawing/2014/main" id="{C829D4B8-0A87-9950-32B5-DD2A9EFF3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675" y="432806"/>
            <a:ext cx="4467882" cy="422809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E792C58-7417-3419-7115-81D0EC3BCEE2}"/>
              </a:ext>
            </a:extLst>
          </p:cNvPr>
          <p:cNvSpPr txBox="1"/>
          <p:nvPr/>
        </p:nvSpPr>
        <p:spPr>
          <a:xfrm>
            <a:off x="405674" y="4838700"/>
            <a:ext cx="3340825" cy="523220"/>
          </a:xfrm>
          <a:prstGeom prst="rect">
            <a:avLst/>
          </a:prstGeom>
          <a:noFill/>
        </p:spPr>
        <p:txBody>
          <a:bodyPr wrap="square" rtlCol="0">
            <a:spAutoFit/>
          </a:bodyPr>
          <a:lstStyle/>
          <a:p>
            <a:r>
              <a:rPr lang="fr-CH" sz="2800" dirty="0">
                <a:solidFill>
                  <a:schemeClr val="bg1"/>
                </a:solidFill>
              </a:rPr>
              <a:t>Papoose </a:t>
            </a:r>
            <a:r>
              <a:rPr lang="fr-CH" sz="2800" dirty="0" err="1">
                <a:solidFill>
                  <a:schemeClr val="bg1"/>
                </a:solidFill>
              </a:rPr>
              <a:t>board</a:t>
            </a:r>
            <a:endParaRPr lang="fr-CH" sz="2800" dirty="0">
              <a:solidFill>
                <a:schemeClr val="bg1"/>
              </a:solidFill>
            </a:endParaRPr>
          </a:p>
        </p:txBody>
      </p:sp>
      <p:pic>
        <p:nvPicPr>
          <p:cNvPr id="1026" name="Picture 2" descr="r LE COUTOUR – Dr BORGEY – Dr THIBON">
            <a:extLst>
              <a:ext uri="{FF2B5EF4-FFF2-40B4-BE49-F238E27FC236}">
                <a16:creationId xmlns:a16="http://schemas.microsoft.com/office/drawing/2014/main" id="{D9CA23E6-32F8-D867-724B-966A0932E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586" y="136525"/>
            <a:ext cx="2306314" cy="35422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DC707179-B9D2-48C9-A7EA-5C23F7C992D4" descr="IMG_0779.jpeg">
            <a:extLst>
              <a:ext uri="{FF2B5EF4-FFF2-40B4-BE49-F238E27FC236}">
                <a16:creationId xmlns:a16="http://schemas.microsoft.com/office/drawing/2014/main" id="{06A07A98-5180-99DD-4520-9B34F2EA72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1" y="102990"/>
            <a:ext cx="2044016" cy="27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01745346-AAE6-42AF-BBCF-7D1D05B3C002" descr="IMG_0776.jpeg">
            <a:extLst>
              <a:ext uri="{FF2B5EF4-FFF2-40B4-BE49-F238E27FC236}">
                <a16:creationId xmlns:a16="http://schemas.microsoft.com/office/drawing/2014/main" id="{98BE5F43-D414-9A09-E54D-2F92AF7D52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00" y="2999080"/>
            <a:ext cx="2044016" cy="27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8B780135-C375-12CF-05D6-FC3C921B2130}"/>
              </a:ext>
            </a:extLst>
          </p:cNvPr>
          <p:cNvSpPr txBox="1"/>
          <p:nvPr/>
        </p:nvSpPr>
        <p:spPr>
          <a:xfrm>
            <a:off x="7318444" y="4500145"/>
            <a:ext cx="1838081" cy="954107"/>
          </a:xfrm>
          <a:prstGeom prst="rect">
            <a:avLst/>
          </a:prstGeom>
          <a:noFill/>
        </p:spPr>
        <p:txBody>
          <a:bodyPr wrap="square" rtlCol="0">
            <a:spAutoFit/>
          </a:bodyPr>
          <a:lstStyle/>
          <a:p>
            <a:r>
              <a:rPr lang="fr-CH" sz="2800" dirty="0">
                <a:solidFill>
                  <a:schemeClr val="bg1"/>
                </a:solidFill>
              </a:rPr>
              <a:t>Protoxyde d’azote</a:t>
            </a:r>
          </a:p>
        </p:txBody>
      </p:sp>
    </p:spTree>
    <p:extLst>
      <p:ext uri="{BB962C8B-B14F-4D97-AF65-F5344CB8AC3E}">
        <p14:creationId xmlns:p14="http://schemas.microsoft.com/office/powerpoint/2010/main" val="1700586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AD1928-0D7D-BA02-6F12-5F7586109453}"/>
              </a:ext>
            </a:extLst>
          </p:cNvPr>
          <p:cNvSpPr>
            <a:spLocks noGrp="1"/>
          </p:cNvSpPr>
          <p:nvPr>
            <p:ph type="title"/>
          </p:nvPr>
        </p:nvSpPr>
        <p:spPr/>
        <p:txBody>
          <a:bodyPr/>
          <a:lstStyle/>
          <a:p>
            <a:r>
              <a:rPr lang="fr-CH" sz="3200" dirty="0"/>
              <a:t>Ajustements raisonnables du parcours de soins</a:t>
            </a:r>
          </a:p>
        </p:txBody>
      </p:sp>
      <p:sp>
        <p:nvSpPr>
          <p:cNvPr id="3" name="Espace réservé du contenu 2">
            <a:extLst>
              <a:ext uri="{FF2B5EF4-FFF2-40B4-BE49-F238E27FC236}">
                <a16:creationId xmlns:a16="http://schemas.microsoft.com/office/drawing/2014/main" id="{65C815F2-9B00-4345-2B70-54F4E45D56F9}"/>
              </a:ext>
            </a:extLst>
          </p:cNvPr>
          <p:cNvSpPr>
            <a:spLocks noGrp="1"/>
          </p:cNvSpPr>
          <p:nvPr>
            <p:ph sz="half" idx="1"/>
          </p:nvPr>
        </p:nvSpPr>
        <p:spPr/>
        <p:txBody>
          <a:bodyPr/>
          <a:lstStyle/>
          <a:p>
            <a:r>
              <a:rPr lang="fr-CH" dirty="0"/>
              <a:t>Adaptation de l’environnement au profil sensoriel</a:t>
            </a:r>
          </a:p>
          <a:p>
            <a:r>
              <a:rPr lang="fr-CH" dirty="0"/>
              <a:t>Implication des PA</a:t>
            </a:r>
          </a:p>
          <a:p>
            <a:r>
              <a:rPr lang="fr-CH" dirty="0"/>
              <a:t>Plan de gestion de l’attente</a:t>
            </a:r>
          </a:p>
          <a:p>
            <a:r>
              <a:rPr lang="fr-CH" dirty="0"/>
              <a:t>Séquençage des soins, modification des pratiques standards et des parcours de soins</a:t>
            </a:r>
          </a:p>
        </p:txBody>
      </p:sp>
      <p:sp>
        <p:nvSpPr>
          <p:cNvPr id="6" name="Espace réservé du numéro de diapositive 5">
            <a:extLst>
              <a:ext uri="{FF2B5EF4-FFF2-40B4-BE49-F238E27FC236}">
                <a16:creationId xmlns:a16="http://schemas.microsoft.com/office/drawing/2014/main" id="{9C47202D-D349-22C2-3754-1F2C1DF7201E}"/>
              </a:ext>
            </a:extLst>
          </p:cNvPr>
          <p:cNvSpPr>
            <a:spLocks noGrp="1"/>
          </p:cNvSpPr>
          <p:nvPr>
            <p:ph type="sldNum" sz="quarter" idx="11"/>
          </p:nvPr>
        </p:nvSpPr>
        <p:spPr/>
        <p:txBody>
          <a:bodyPr/>
          <a:lstStyle/>
          <a:p>
            <a:pPr>
              <a:defRPr/>
            </a:pPr>
            <a:fld id="{4FD5938E-EE86-FC43-A368-540869028A17}" type="slidenum">
              <a:rPr lang="fr-CA" smtClean="0"/>
              <a:pPr>
                <a:defRPr/>
              </a:pPr>
              <a:t>27</a:t>
            </a:fld>
            <a:endParaRPr lang="fr-CA"/>
          </a:p>
        </p:txBody>
      </p:sp>
      <p:pic>
        <p:nvPicPr>
          <p:cNvPr id="7" name="Image 6">
            <a:extLst>
              <a:ext uri="{FF2B5EF4-FFF2-40B4-BE49-F238E27FC236}">
                <a16:creationId xmlns:a16="http://schemas.microsoft.com/office/drawing/2014/main" id="{566F465D-6A24-ABBB-0CB7-8170D575C00F}"/>
              </a:ext>
            </a:extLst>
          </p:cNvPr>
          <p:cNvPicPr>
            <a:picLocks noChangeAspect="1"/>
          </p:cNvPicPr>
          <p:nvPr/>
        </p:nvPicPr>
        <p:blipFill>
          <a:blip r:embed="rId3"/>
          <a:stretch>
            <a:fillRect/>
          </a:stretch>
        </p:blipFill>
        <p:spPr>
          <a:xfrm>
            <a:off x="7290604" y="4839303"/>
            <a:ext cx="3445658" cy="1094687"/>
          </a:xfrm>
          <a:prstGeom prst="rect">
            <a:avLst/>
          </a:prstGeom>
        </p:spPr>
      </p:pic>
      <p:pic>
        <p:nvPicPr>
          <p:cNvPr id="8" name="Picture 1">
            <a:extLst>
              <a:ext uri="{FF2B5EF4-FFF2-40B4-BE49-F238E27FC236}">
                <a16:creationId xmlns:a16="http://schemas.microsoft.com/office/drawing/2014/main" id="{6C32A938-7E25-D148-DDFA-A7402AAEEFC4}"/>
              </a:ext>
            </a:extLst>
          </p:cNvPr>
          <p:cNvPicPr>
            <a:picLocks noChangeAspect="1"/>
          </p:cNvPicPr>
          <p:nvPr/>
        </p:nvPicPr>
        <p:blipFill>
          <a:blip r:embed="rId4"/>
          <a:stretch>
            <a:fillRect/>
          </a:stretch>
        </p:blipFill>
        <p:spPr>
          <a:xfrm>
            <a:off x="7290604" y="1825625"/>
            <a:ext cx="4063196" cy="2924509"/>
          </a:xfrm>
          <a:prstGeom prst="rect">
            <a:avLst/>
          </a:prstGeom>
        </p:spPr>
      </p:pic>
    </p:spTree>
    <p:extLst>
      <p:ext uri="{BB962C8B-B14F-4D97-AF65-F5344CB8AC3E}">
        <p14:creationId xmlns:p14="http://schemas.microsoft.com/office/powerpoint/2010/main" val="3845054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E83564-61A1-1A6B-AEFE-CDB12845AB2F}"/>
              </a:ext>
            </a:extLst>
          </p:cNvPr>
          <p:cNvSpPr>
            <a:spLocks noGrp="1"/>
          </p:cNvSpPr>
          <p:nvPr>
            <p:ph type="title"/>
          </p:nvPr>
        </p:nvSpPr>
        <p:spPr/>
        <p:txBody>
          <a:bodyPr/>
          <a:lstStyle/>
          <a:p>
            <a:r>
              <a:rPr lang="fr-CH" sz="3200" dirty="0"/>
              <a:t>Perspectives cliniques et de recherche</a:t>
            </a:r>
          </a:p>
        </p:txBody>
      </p:sp>
      <p:sp>
        <p:nvSpPr>
          <p:cNvPr id="3" name="Espace réservé du contenu 2">
            <a:extLst>
              <a:ext uri="{FF2B5EF4-FFF2-40B4-BE49-F238E27FC236}">
                <a16:creationId xmlns:a16="http://schemas.microsoft.com/office/drawing/2014/main" id="{F5DDEAB9-4C51-3544-8F41-C2443AC51282}"/>
              </a:ext>
            </a:extLst>
          </p:cNvPr>
          <p:cNvSpPr>
            <a:spLocks noGrp="1"/>
          </p:cNvSpPr>
          <p:nvPr>
            <p:ph sz="half" idx="1"/>
          </p:nvPr>
        </p:nvSpPr>
        <p:spPr/>
        <p:txBody>
          <a:bodyPr/>
          <a:lstStyle/>
          <a:p>
            <a:pPr marL="0" indent="0">
              <a:buNone/>
            </a:pPr>
            <a:r>
              <a:rPr lang="fr-CH" dirty="0"/>
              <a:t>DÉVELOPPEMENT DU DISPOSITIF</a:t>
            </a:r>
          </a:p>
          <a:p>
            <a:r>
              <a:rPr lang="fr-CH" sz="2400" dirty="0"/>
              <a:t>Répondre aux besoins des médecins de famille</a:t>
            </a:r>
          </a:p>
          <a:p>
            <a:r>
              <a:rPr lang="fr-CH" sz="2400" dirty="0"/>
              <a:t>Intervention pour d’autres populations avec besoins spécifiques</a:t>
            </a:r>
          </a:p>
        </p:txBody>
      </p:sp>
      <p:sp>
        <p:nvSpPr>
          <p:cNvPr id="4" name="Espace réservé du contenu 3">
            <a:extLst>
              <a:ext uri="{FF2B5EF4-FFF2-40B4-BE49-F238E27FC236}">
                <a16:creationId xmlns:a16="http://schemas.microsoft.com/office/drawing/2014/main" id="{E38826E3-5004-C5CD-A615-0E6155701CB7}"/>
              </a:ext>
            </a:extLst>
          </p:cNvPr>
          <p:cNvSpPr>
            <a:spLocks noGrp="1"/>
          </p:cNvSpPr>
          <p:nvPr>
            <p:ph sz="half" idx="2"/>
          </p:nvPr>
        </p:nvSpPr>
        <p:spPr/>
        <p:txBody>
          <a:bodyPr/>
          <a:lstStyle/>
          <a:p>
            <a:pPr marL="0" indent="0">
              <a:buNone/>
            </a:pPr>
            <a:r>
              <a:rPr lang="fr-CH" dirty="0"/>
              <a:t>RECHERCHE</a:t>
            </a:r>
          </a:p>
          <a:p>
            <a:r>
              <a:rPr lang="fr-CH" sz="2400" dirty="0"/>
              <a:t>Faisabilité et acceptabilité du dispositif</a:t>
            </a:r>
          </a:p>
          <a:p>
            <a:r>
              <a:rPr lang="fr-CH" sz="2400" dirty="0"/>
              <a:t>Evaluation de l’efficacité</a:t>
            </a:r>
          </a:p>
          <a:p>
            <a:r>
              <a:rPr lang="fr-CH" sz="2400" dirty="0"/>
              <a:t>Transférabilité</a:t>
            </a:r>
          </a:p>
        </p:txBody>
      </p:sp>
      <p:sp>
        <p:nvSpPr>
          <p:cNvPr id="6" name="Espace réservé du numéro de diapositive 5">
            <a:extLst>
              <a:ext uri="{FF2B5EF4-FFF2-40B4-BE49-F238E27FC236}">
                <a16:creationId xmlns:a16="http://schemas.microsoft.com/office/drawing/2014/main" id="{BAC96246-E684-01C2-E7A1-ADEBAD0DCBEA}"/>
              </a:ext>
            </a:extLst>
          </p:cNvPr>
          <p:cNvSpPr>
            <a:spLocks noGrp="1"/>
          </p:cNvSpPr>
          <p:nvPr>
            <p:ph type="sldNum" sz="quarter" idx="11"/>
          </p:nvPr>
        </p:nvSpPr>
        <p:spPr/>
        <p:txBody>
          <a:bodyPr/>
          <a:lstStyle/>
          <a:p>
            <a:pPr>
              <a:defRPr/>
            </a:pPr>
            <a:fld id="{4FD5938E-EE86-FC43-A368-540869028A17}" type="slidenum">
              <a:rPr lang="fr-CA" smtClean="0"/>
              <a:pPr>
                <a:defRPr/>
              </a:pPr>
              <a:t>28</a:t>
            </a:fld>
            <a:endParaRPr lang="fr-CA"/>
          </a:p>
        </p:txBody>
      </p:sp>
    </p:spTree>
    <p:extLst>
      <p:ext uri="{BB962C8B-B14F-4D97-AF65-F5344CB8AC3E}">
        <p14:creationId xmlns:p14="http://schemas.microsoft.com/office/powerpoint/2010/main" val="2596710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D60FB-40D8-28FD-E6C2-6B39FDE0E30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99E813-44E5-8B83-A473-690FF5EFAB79}"/>
              </a:ext>
            </a:extLst>
          </p:cNvPr>
          <p:cNvSpPr>
            <a:spLocks noGrp="1"/>
          </p:cNvSpPr>
          <p:nvPr>
            <p:ph type="title"/>
          </p:nvPr>
        </p:nvSpPr>
        <p:spPr>
          <a:xfrm>
            <a:off x="838200" y="365125"/>
            <a:ext cx="10515600" cy="2149475"/>
          </a:xfrm>
        </p:spPr>
        <p:txBody>
          <a:bodyPr/>
          <a:lstStyle/>
          <a:p>
            <a:pPr marL="353475" indent="-353475"/>
            <a:r>
              <a:rPr lang="fr-CH" sz="5400" dirty="0">
                <a:latin typeface="Arial" panose="020B0604020202020204" pitchFamily="34" charset="0"/>
                <a:cs typeface="Arial" panose="020B0604020202020204" pitchFamily="34" charset="0"/>
              </a:rPr>
              <a:t>Maxime Moulin</a:t>
            </a:r>
            <a:br>
              <a:rPr lang="fr-CH" sz="9600" dirty="0">
                <a:latin typeface="Arial" panose="020B0604020202020204" pitchFamily="34" charset="0"/>
                <a:cs typeface="Arial" panose="020B0604020202020204" pitchFamily="34" charset="0"/>
              </a:rPr>
            </a:br>
            <a:br>
              <a:rPr lang="fr-CH" dirty="0">
                <a:latin typeface="Arial" panose="020B0604020202020204" pitchFamily="34" charset="0"/>
                <a:ea typeface="Cambria" panose="02040503050406030204" pitchFamily="18" charset="0"/>
                <a:cs typeface="Arial" panose="020B0604020202020204" pitchFamily="34" charset="0"/>
              </a:rPr>
            </a:br>
            <a:endParaRPr lang="fr-CH" sz="1800" dirty="0"/>
          </a:p>
        </p:txBody>
      </p:sp>
      <p:sp>
        <p:nvSpPr>
          <p:cNvPr id="3" name="Espace réservé du contenu 2">
            <a:extLst>
              <a:ext uri="{FF2B5EF4-FFF2-40B4-BE49-F238E27FC236}">
                <a16:creationId xmlns:a16="http://schemas.microsoft.com/office/drawing/2014/main" id="{0B1F65A9-307C-01F7-5B77-4E1952C2E593}"/>
              </a:ext>
            </a:extLst>
          </p:cNvPr>
          <p:cNvSpPr>
            <a:spLocks noGrp="1"/>
          </p:cNvSpPr>
          <p:nvPr>
            <p:ph idx="1"/>
          </p:nvPr>
        </p:nvSpPr>
        <p:spPr/>
        <p:txBody>
          <a:bodyPr/>
          <a:lstStyle/>
          <a:p>
            <a:r>
              <a:rPr lang="fr-CH" dirty="0">
                <a:latin typeface="Arial" panose="020B0604020202020204" pitchFamily="34" charset="0"/>
                <a:ea typeface="Cambria" panose="02040503050406030204" pitchFamily="18" charset="0"/>
                <a:cs typeface="Arial" panose="020B0604020202020204" pitchFamily="34" charset="0"/>
              </a:rPr>
              <a:t>Infirmier Chef du service des troubles du spectre de l’autisme et apparentés</a:t>
            </a:r>
            <a:br>
              <a:rPr lang="fr-CH" dirty="0">
                <a:latin typeface="Arial" panose="020B0604020202020204" pitchFamily="34" charset="0"/>
                <a:ea typeface="Cambria" panose="02040503050406030204" pitchFamily="18" charset="0"/>
                <a:cs typeface="Arial" panose="020B0604020202020204" pitchFamily="34" charset="0"/>
              </a:rPr>
            </a:br>
            <a:br>
              <a:rPr lang="fr-CH" dirty="0">
                <a:latin typeface="Arial" panose="020B0604020202020204" pitchFamily="34" charset="0"/>
                <a:ea typeface="Cambria" panose="02040503050406030204" pitchFamily="18" charset="0"/>
                <a:cs typeface="Arial" panose="020B0604020202020204" pitchFamily="34" charset="0"/>
              </a:rPr>
            </a:br>
            <a:r>
              <a:rPr lang="fr-CH" dirty="0">
                <a:latin typeface="Arial" panose="020B0604020202020204" pitchFamily="34" charset="0"/>
                <a:ea typeface="Cambria" panose="02040503050406030204" pitchFamily="18" charset="0"/>
                <a:cs typeface="Arial" panose="020B0604020202020204" pitchFamily="34" charset="0"/>
              </a:rPr>
              <a:t>Adjoint à la Direction des Soins du Département de psychiatrie - CHUV</a:t>
            </a:r>
            <a:endParaRPr lang="fr-CH" dirty="0"/>
          </a:p>
        </p:txBody>
      </p:sp>
      <p:sp>
        <p:nvSpPr>
          <p:cNvPr id="4" name="Espace réservé du pied de page 3">
            <a:extLst>
              <a:ext uri="{FF2B5EF4-FFF2-40B4-BE49-F238E27FC236}">
                <a16:creationId xmlns:a16="http://schemas.microsoft.com/office/drawing/2014/main" id="{7087338E-16AC-EDCA-0AFB-65BA35479C07}"/>
              </a:ext>
            </a:extLst>
          </p:cNvPr>
          <p:cNvSpPr>
            <a:spLocks noGrp="1"/>
          </p:cNvSpPr>
          <p:nvPr>
            <p:ph type="ftr" sz="quarter" idx="10"/>
          </p:nvPr>
        </p:nvSpPr>
        <p:spPr/>
        <p:txBody>
          <a:bodyPr/>
          <a:lstStyle/>
          <a:p>
            <a:pPr>
              <a:defRPr/>
            </a:pPr>
            <a:endParaRPr lang="fr-CA"/>
          </a:p>
        </p:txBody>
      </p:sp>
      <p:sp>
        <p:nvSpPr>
          <p:cNvPr id="5" name="Espace réservé du numéro de diapositive 4">
            <a:extLst>
              <a:ext uri="{FF2B5EF4-FFF2-40B4-BE49-F238E27FC236}">
                <a16:creationId xmlns:a16="http://schemas.microsoft.com/office/drawing/2014/main" id="{99C8FA16-0062-686B-364F-AA48B9668002}"/>
              </a:ext>
            </a:extLst>
          </p:cNvPr>
          <p:cNvSpPr>
            <a:spLocks noGrp="1"/>
          </p:cNvSpPr>
          <p:nvPr>
            <p:ph type="sldNum" sz="quarter" idx="11"/>
          </p:nvPr>
        </p:nvSpPr>
        <p:spPr/>
        <p:txBody>
          <a:bodyPr/>
          <a:lstStyle/>
          <a:p>
            <a:pPr>
              <a:defRPr/>
            </a:pPr>
            <a:fld id="{2E872A1B-DCA0-4A43-987B-DAC0AFE19EAA}" type="slidenum">
              <a:rPr lang="fr-CA" smtClean="0"/>
              <a:pPr>
                <a:defRPr/>
              </a:pPr>
              <a:t>29</a:t>
            </a:fld>
            <a:endParaRPr lang="fr-CA"/>
          </a:p>
        </p:txBody>
      </p:sp>
    </p:spTree>
    <p:extLst>
      <p:ext uri="{BB962C8B-B14F-4D97-AF65-F5344CB8AC3E}">
        <p14:creationId xmlns:p14="http://schemas.microsoft.com/office/powerpoint/2010/main" val="2390324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BF2D6B-0A02-688E-ED02-0558ECEE4FB8}"/>
              </a:ext>
            </a:extLst>
          </p:cNvPr>
          <p:cNvSpPr>
            <a:spLocks noGrp="1"/>
          </p:cNvSpPr>
          <p:nvPr>
            <p:ph type="title"/>
          </p:nvPr>
        </p:nvSpPr>
        <p:spPr>
          <a:xfrm>
            <a:off x="838200" y="365125"/>
            <a:ext cx="10515600" cy="2149475"/>
          </a:xfrm>
        </p:spPr>
        <p:txBody>
          <a:bodyPr/>
          <a:lstStyle/>
          <a:p>
            <a:pPr marL="353475" indent="-353475"/>
            <a:r>
              <a:rPr lang="fr-CH" sz="5400" dirty="0">
                <a:latin typeface="Arial" panose="020B0604020202020204" pitchFamily="34" charset="0"/>
                <a:cs typeface="Arial" panose="020B0604020202020204" pitchFamily="34" charset="0"/>
              </a:rPr>
              <a:t>Maxime Moulin</a:t>
            </a:r>
            <a:br>
              <a:rPr lang="fr-CH" sz="9600" dirty="0">
                <a:latin typeface="Arial" panose="020B0604020202020204" pitchFamily="34" charset="0"/>
                <a:cs typeface="Arial" panose="020B0604020202020204" pitchFamily="34" charset="0"/>
              </a:rPr>
            </a:br>
            <a:br>
              <a:rPr lang="fr-CH" dirty="0">
                <a:latin typeface="Arial" panose="020B0604020202020204" pitchFamily="34" charset="0"/>
                <a:ea typeface="Cambria" panose="02040503050406030204" pitchFamily="18" charset="0"/>
                <a:cs typeface="Arial" panose="020B0604020202020204" pitchFamily="34" charset="0"/>
              </a:rPr>
            </a:br>
            <a:endParaRPr lang="fr-CH" sz="1800" dirty="0"/>
          </a:p>
        </p:txBody>
      </p:sp>
      <p:sp>
        <p:nvSpPr>
          <p:cNvPr id="3" name="Espace réservé du contenu 2">
            <a:extLst>
              <a:ext uri="{FF2B5EF4-FFF2-40B4-BE49-F238E27FC236}">
                <a16:creationId xmlns:a16="http://schemas.microsoft.com/office/drawing/2014/main" id="{957C6122-E021-4A25-24D3-084EB2263A81}"/>
              </a:ext>
            </a:extLst>
          </p:cNvPr>
          <p:cNvSpPr>
            <a:spLocks noGrp="1"/>
          </p:cNvSpPr>
          <p:nvPr>
            <p:ph idx="1"/>
          </p:nvPr>
        </p:nvSpPr>
        <p:spPr/>
        <p:txBody>
          <a:bodyPr/>
          <a:lstStyle/>
          <a:p>
            <a:r>
              <a:rPr lang="fr-CH" dirty="0">
                <a:latin typeface="Arial" panose="020B0604020202020204" pitchFamily="34" charset="0"/>
                <a:ea typeface="Cambria" panose="02040503050406030204" pitchFamily="18" charset="0"/>
                <a:cs typeface="Arial" panose="020B0604020202020204" pitchFamily="34" charset="0"/>
              </a:rPr>
              <a:t>Infirmier Chef du service des troubles du spectre de l’autisme et apparentés</a:t>
            </a:r>
            <a:br>
              <a:rPr lang="fr-CH" dirty="0">
                <a:latin typeface="Arial" panose="020B0604020202020204" pitchFamily="34" charset="0"/>
                <a:ea typeface="Cambria" panose="02040503050406030204" pitchFamily="18" charset="0"/>
                <a:cs typeface="Arial" panose="020B0604020202020204" pitchFamily="34" charset="0"/>
              </a:rPr>
            </a:br>
            <a:br>
              <a:rPr lang="fr-CH" dirty="0">
                <a:latin typeface="Arial" panose="020B0604020202020204" pitchFamily="34" charset="0"/>
                <a:ea typeface="Cambria" panose="02040503050406030204" pitchFamily="18" charset="0"/>
                <a:cs typeface="Arial" panose="020B0604020202020204" pitchFamily="34" charset="0"/>
              </a:rPr>
            </a:br>
            <a:r>
              <a:rPr lang="fr-CH" dirty="0">
                <a:latin typeface="Arial" panose="020B0604020202020204" pitchFamily="34" charset="0"/>
                <a:ea typeface="Cambria" panose="02040503050406030204" pitchFamily="18" charset="0"/>
                <a:cs typeface="Arial" panose="020B0604020202020204" pitchFamily="34" charset="0"/>
              </a:rPr>
              <a:t>Adjoint à la Direction des Soins du Département de psychiatrie - CHUV</a:t>
            </a:r>
            <a:endParaRPr lang="fr-CH" dirty="0"/>
          </a:p>
        </p:txBody>
      </p:sp>
      <p:sp>
        <p:nvSpPr>
          <p:cNvPr id="4" name="Espace réservé du pied de page 3">
            <a:extLst>
              <a:ext uri="{FF2B5EF4-FFF2-40B4-BE49-F238E27FC236}">
                <a16:creationId xmlns:a16="http://schemas.microsoft.com/office/drawing/2014/main" id="{D1838D3F-A5D3-E465-8B2A-5E96A0CBB7E3}"/>
              </a:ext>
            </a:extLst>
          </p:cNvPr>
          <p:cNvSpPr>
            <a:spLocks noGrp="1"/>
          </p:cNvSpPr>
          <p:nvPr>
            <p:ph type="ftr" sz="quarter" idx="10"/>
          </p:nvPr>
        </p:nvSpPr>
        <p:spPr/>
        <p:txBody>
          <a:bodyPr/>
          <a:lstStyle/>
          <a:p>
            <a:pPr>
              <a:defRPr/>
            </a:pPr>
            <a:endParaRPr lang="fr-CA"/>
          </a:p>
        </p:txBody>
      </p:sp>
      <p:sp>
        <p:nvSpPr>
          <p:cNvPr id="5" name="Espace réservé du numéro de diapositive 4">
            <a:extLst>
              <a:ext uri="{FF2B5EF4-FFF2-40B4-BE49-F238E27FC236}">
                <a16:creationId xmlns:a16="http://schemas.microsoft.com/office/drawing/2014/main" id="{C88319BB-C517-794F-82B2-AFFC4B222901}"/>
              </a:ext>
            </a:extLst>
          </p:cNvPr>
          <p:cNvSpPr>
            <a:spLocks noGrp="1"/>
          </p:cNvSpPr>
          <p:nvPr>
            <p:ph type="sldNum" sz="quarter" idx="11"/>
          </p:nvPr>
        </p:nvSpPr>
        <p:spPr/>
        <p:txBody>
          <a:bodyPr/>
          <a:lstStyle/>
          <a:p>
            <a:pPr>
              <a:defRPr/>
            </a:pPr>
            <a:fld id="{2E872A1B-DCA0-4A43-987B-DAC0AFE19EAA}" type="slidenum">
              <a:rPr lang="fr-CA" smtClean="0"/>
              <a:pPr>
                <a:defRPr/>
              </a:pPr>
              <a:t>3</a:t>
            </a:fld>
            <a:endParaRPr lang="fr-CA"/>
          </a:p>
        </p:txBody>
      </p:sp>
    </p:spTree>
    <p:extLst>
      <p:ext uri="{BB962C8B-B14F-4D97-AF65-F5344CB8AC3E}">
        <p14:creationId xmlns:p14="http://schemas.microsoft.com/office/powerpoint/2010/main" val="3783982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886EEF-BD76-03AF-51A0-7FDDE05D0277}"/>
              </a:ext>
            </a:extLst>
          </p:cNvPr>
          <p:cNvSpPr>
            <a:spLocks noGrp="1"/>
          </p:cNvSpPr>
          <p:nvPr>
            <p:ph type="title"/>
          </p:nvPr>
        </p:nvSpPr>
        <p:spPr/>
        <p:txBody>
          <a:bodyPr/>
          <a:lstStyle/>
          <a:p>
            <a:r>
              <a:rPr lang="fr-CH" dirty="0"/>
              <a:t>Résultats</a:t>
            </a:r>
          </a:p>
        </p:txBody>
      </p:sp>
      <p:pic>
        <p:nvPicPr>
          <p:cNvPr id="7" name="Espace réservé du contenu 6">
            <a:extLst>
              <a:ext uri="{FF2B5EF4-FFF2-40B4-BE49-F238E27FC236}">
                <a16:creationId xmlns:a16="http://schemas.microsoft.com/office/drawing/2014/main" id="{E8B80D92-8828-5747-23DC-DAEC94022DF5}"/>
              </a:ext>
            </a:extLst>
          </p:cNvPr>
          <p:cNvPicPr>
            <a:picLocks noGrp="1" noChangeAspect="1"/>
          </p:cNvPicPr>
          <p:nvPr>
            <p:ph idx="1"/>
          </p:nvPr>
        </p:nvPicPr>
        <p:blipFill>
          <a:blip r:embed="rId3"/>
          <a:stretch>
            <a:fillRect/>
          </a:stretch>
        </p:blipFill>
        <p:spPr>
          <a:xfrm>
            <a:off x="3187046" y="154574"/>
            <a:ext cx="8168342" cy="5833631"/>
          </a:xfrm>
          <a:prstGeom prst="rect">
            <a:avLst/>
          </a:prstGeom>
        </p:spPr>
      </p:pic>
      <p:sp>
        <p:nvSpPr>
          <p:cNvPr id="6" name="Espace réservé du numéro de diapositive 5">
            <a:extLst>
              <a:ext uri="{FF2B5EF4-FFF2-40B4-BE49-F238E27FC236}">
                <a16:creationId xmlns:a16="http://schemas.microsoft.com/office/drawing/2014/main" id="{740384CD-9BA6-0DEB-0B9B-431606FB3EBF}"/>
              </a:ext>
            </a:extLst>
          </p:cNvPr>
          <p:cNvSpPr>
            <a:spLocks noGrp="1"/>
          </p:cNvSpPr>
          <p:nvPr>
            <p:ph type="sldNum" sz="quarter" idx="11"/>
          </p:nvPr>
        </p:nvSpPr>
        <p:spPr/>
        <p:txBody>
          <a:bodyPr/>
          <a:lstStyle/>
          <a:p>
            <a:pPr>
              <a:defRPr/>
            </a:pPr>
            <a:fld id="{8141BC60-973F-874C-91F6-870A54DFE0AA}" type="slidenum">
              <a:rPr lang="fr-CA" smtClean="0"/>
              <a:pPr>
                <a:defRPr/>
              </a:pPr>
              <a:t>30</a:t>
            </a:fld>
            <a:endParaRPr lang="fr-CA"/>
          </a:p>
        </p:txBody>
      </p:sp>
    </p:spTree>
    <p:extLst>
      <p:ext uri="{BB962C8B-B14F-4D97-AF65-F5344CB8AC3E}">
        <p14:creationId xmlns:p14="http://schemas.microsoft.com/office/powerpoint/2010/main" val="1337810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FCDAE8C-6BD6-2A33-C72E-66CBBF7840EF}"/>
              </a:ext>
            </a:extLst>
          </p:cNvPr>
          <p:cNvPicPr>
            <a:picLocks noChangeAspect="1"/>
          </p:cNvPicPr>
          <p:nvPr/>
        </p:nvPicPr>
        <p:blipFill>
          <a:blip r:embed="rId3"/>
          <a:stretch>
            <a:fillRect/>
          </a:stretch>
        </p:blipFill>
        <p:spPr>
          <a:xfrm>
            <a:off x="3176071" y="517224"/>
            <a:ext cx="5839857" cy="5074214"/>
          </a:xfrm>
          <a:prstGeom prst="rect">
            <a:avLst/>
          </a:prstGeom>
        </p:spPr>
      </p:pic>
    </p:spTree>
    <p:extLst>
      <p:ext uri="{BB962C8B-B14F-4D97-AF65-F5344CB8AC3E}">
        <p14:creationId xmlns:p14="http://schemas.microsoft.com/office/powerpoint/2010/main" val="2097244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865CD1C2-652C-6EFD-D3D4-BF21F1217CB8}"/>
              </a:ext>
            </a:extLst>
          </p:cNvPr>
          <p:cNvPicPr>
            <a:picLocks noGrp="1" noChangeAspect="1"/>
          </p:cNvPicPr>
          <p:nvPr>
            <p:ph idx="1"/>
          </p:nvPr>
        </p:nvPicPr>
        <p:blipFill>
          <a:blip r:embed="rId3"/>
          <a:stretch>
            <a:fillRect/>
          </a:stretch>
        </p:blipFill>
        <p:spPr>
          <a:xfrm>
            <a:off x="1313969" y="443051"/>
            <a:ext cx="9564061" cy="5571066"/>
          </a:xfrm>
          <a:prstGeom prst="rect">
            <a:avLst/>
          </a:prstGeom>
        </p:spPr>
      </p:pic>
    </p:spTree>
    <p:extLst>
      <p:ext uri="{BB962C8B-B14F-4D97-AF65-F5344CB8AC3E}">
        <p14:creationId xmlns:p14="http://schemas.microsoft.com/office/powerpoint/2010/main" val="554709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FB4203-4CD8-E75D-01DB-3EC65639F82F}"/>
              </a:ext>
            </a:extLst>
          </p:cNvPr>
          <p:cNvSpPr>
            <a:spLocks noGrp="1"/>
          </p:cNvSpPr>
          <p:nvPr>
            <p:ph type="title"/>
          </p:nvPr>
        </p:nvSpPr>
        <p:spPr/>
        <p:txBody>
          <a:bodyPr/>
          <a:lstStyle/>
          <a:p>
            <a:r>
              <a:rPr lang="fr-CH" dirty="0"/>
              <a:t>Les développements possibles</a:t>
            </a:r>
          </a:p>
        </p:txBody>
      </p:sp>
      <p:sp>
        <p:nvSpPr>
          <p:cNvPr id="3" name="Espace réservé du contenu 2">
            <a:extLst>
              <a:ext uri="{FF2B5EF4-FFF2-40B4-BE49-F238E27FC236}">
                <a16:creationId xmlns:a16="http://schemas.microsoft.com/office/drawing/2014/main" id="{2017C571-FFD9-C449-D4DF-12AED84D628C}"/>
              </a:ext>
            </a:extLst>
          </p:cNvPr>
          <p:cNvSpPr>
            <a:spLocks noGrp="1"/>
          </p:cNvSpPr>
          <p:nvPr>
            <p:ph idx="1"/>
          </p:nvPr>
        </p:nvSpPr>
        <p:spPr/>
        <p:txBody>
          <a:bodyPr/>
          <a:lstStyle/>
          <a:p>
            <a:r>
              <a:rPr lang="fr-CH" dirty="0"/>
              <a:t>Inclusion des patients porteurs d’autres types de handicaps: réflexion en cours au sein du CHUV</a:t>
            </a:r>
          </a:p>
          <a:p>
            <a:r>
              <a:rPr lang="fr-CH" dirty="0"/>
              <a:t>Offrir une offre en soins pour les situations suivi par les médecins de villes sans besoin de consultations spécialisées projet 2027</a:t>
            </a:r>
          </a:p>
          <a:p>
            <a:r>
              <a:rPr lang="fr-CH" dirty="0"/>
              <a:t>DAC-TSA 2.0 : En complément du rôle de l’ICLS, intégrer la fonction d’Infirmière praticienne spécialisée, projet 2028</a:t>
            </a:r>
          </a:p>
          <a:p>
            <a:endParaRPr lang="fr-CH" dirty="0"/>
          </a:p>
        </p:txBody>
      </p:sp>
    </p:spTree>
    <p:extLst>
      <p:ext uri="{BB962C8B-B14F-4D97-AF65-F5344CB8AC3E}">
        <p14:creationId xmlns:p14="http://schemas.microsoft.com/office/powerpoint/2010/main" val="3011083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0DE8D2-A5CF-CE83-0554-90C6FE5BBD73}"/>
              </a:ext>
            </a:extLst>
          </p:cNvPr>
          <p:cNvSpPr>
            <a:spLocks noGrp="1"/>
          </p:cNvSpPr>
          <p:nvPr>
            <p:ph type="title"/>
          </p:nvPr>
        </p:nvSpPr>
        <p:spPr>
          <a:xfrm>
            <a:off x="762510" y="621363"/>
            <a:ext cx="8332395" cy="4038600"/>
          </a:xfrm>
        </p:spPr>
        <p:txBody>
          <a:bodyPr anchor="t">
            <a:normAutofit/>
          </a:bodyPr>
          <a:lstStyle/>
          <a:p>
            <a:r>
              <a:rPr lang="fr-CH" sz="4000" dirty="0"/>
              <a:t>Les suites institutionnelles</a:t>
            </a:r>
          </a:p>
        </p:txBody>
      </p:sp>
      <p:sp>
        <p:nvSpPr>
          <p:cNvPr id="3" name="Espace réservé du contenu 2">
            <a:extLst>
              <a:ext uri="{FF2B5EF4-FFF2-40B4-BE49-F238E27FC236}">
                <a16:creationId xmlns:a16="http://schemas.microsoft.com/office/drawing/2014/main" id="{108AB1A8-7185-B9A3-79AF-339F251A6A0B}"/>
              </a:ext>
            </a:extLst>
          </p:cNvPr>
          <p:cNvSpPr>
            <a:spLocks noGrp="1"/>
          </p:cNvSpPr>
          <p:nvPr>
            <p:ph idx="1"/>
          </p:nvPr>
        </p:nvSpPr>
        <p:spPr>
          <a:xfrm>
            <a:off x="5181604" y="1790700"/>
            <a:ext cx="5638796" cy="3733800"/>
          </a:xfrm>
        </p:spPr>
        <p:txBody>
          <a:bodyPr>
            <a:noAutofit/>
          </a:bodyPr>
          <a:lstStyle/>
          <a:p>
            <a:pPr>
              <a:lnSpc>
                <a:spcPct val="100000"/>
              </a:lnSpc>
            </a:pPr>
            <a:r>
              <a:rPr lang="fr-CH" sz="2400" dirty="0"/>
              <a:t>Accueil aux urgences: création d’une zone de régulation sensorielle 2027</a:t>
            </a:r>
          </a:p>
          <a:p>
            <a:pPr>
              <a:lnSpc>
                <a:spcPct val="100000"/>
              </a:lnSpc>
            </a:pPr>
            <a:r>
              <a:rPr lang="fr-CH" sz="2400" dirty="0"/>
              <a:t>Sensibilisation de tout le personnel hospitalier avec l’implantation d’un outil d’aide thérapeutique dans les différents départements et service du CHUV : Fauteuil OTO (2026)</a:t>
            </a:r>
          </a:p>
        </p:txBody>
      </p:sp>
      <p:sp>
        <p:nvSpPr>
          <p:cNvPr id="4" name="Espace réservé du numéro de diapositive 3">
            <a:extLst>
              <a:ext uri="{FF2B5EF4-FFF2-40B4-BE49-F238E27FC236}">
                <a16:creationId xmlns:a16="http://schemas.microsoft.com/office/drawing/2014/main" id="{821EF02A-B08E-579E-49C9-D549C47A42E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A1FCC24-12CA-45D6-93A7-33D2FC3529D2}" type="slidenum">
              <a:rPr lang="fr-CH" smtClean="0"/>
              <a:pPr>
                <a:spcAft>
                  <a:spcPts val="600"/>
                </a:spcAft>
              </a:pPr>
              <a:t>34</a:t>
            </a:fld>
            <a:endParaRPr lang="fr-CH" sz="1000">
              <a:solidFill>
                <a:srgbClr val="000000">
                  <a:alpha val="70000"/>
                </a:srgbClr>
              </a:solidFill>
            </a:endParaRPr>
          </a:p>
        </p:txBody>
      </p:sp>
      <p:pic>
        <p:nvPicPr>
          <p:cNvPr id="5" name="Image 4">
            <a:extLst>
              <a:ext uri="{FF2B5EF4-FFF2-40B4-BE49-F238E27FC236}">
                <a16:creationId xmlns:a16="http://schemas.microsoft.com/office/drawing/2014/main" id="{81176CC1-C4B4-E3D1-D946-71D8C6C7D03B}"/>
              </a:ext>
            </a:extLst>
          </p:cNvPr>
          <p:cNvPicPr>
            <a:picLocks noChangeAspect="1"/>
          </p:cNvPicPr>
          <p:nvPr/>
        </p:nvPicPr>
        <p:blipFill>
          <a:blip r:embed="rId3"/>
          <a:srcRect l="35139" r="19979"/>
          <a:stretch>
            <a:fillRect/>
          </a:stretch>
        </p:blipFill>
        <p:spPr>
          <a:xfrm>
            <a:off x="1371600" y="1790700"/>
            <a:ext cx="2157984" cy="3733800"/>
          </a:xfrm>
          <a:prstGeom prst="rect">
            <a:avLst/>
          </a:prstGeom>
          <a:ln>
            <a:noFill/>
          </a:ln>
          <a:effectLst>
            <a:softEdge rad="112500"/>
          </a:effectLst>
        </p:spPr>
      </p:pic>
    </p:spTree>
    <p:extLst>
      <p:ext uri="{BB962C8B-B14F-4D97-AF65-F5344CB8AC3E}">
        <p14:creationId xmlns:p14="http://schemas.microsoft.com/office/powerpoint/2010/main" val="509314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FA6A0F-A911-282A-B7F2-DB3B8053051C}"/>
              </a:ext>
            </a:extLst>
          </p:cNvPr>
          <p:cNvSpPr>
            <a:spLocks noGrp="1"/>
          </p:cNvSpPr>
          <p:nvPr>
            <p:ph type="title"/>
          </p:nvPr>
        </p:nvSpPr>
        <p:spPr>
          <a:xfrm>
            <a:off x="1371599" y="136525"/>
            <a:ext cx="9895951" cy="1033669"/>
          </a:xfrm>
        </p:spPr>
        <p:txBody>
          <a:bodyPr>
            <a:normAutofit/>
          </a:bodyPr>
          <a:lstStyle/>
          <a:p>
            <a:r>
              <a:rPr lang="fr-CH" sz="3200" dirty="0"/>
              <a:t>Références</a:t>
            </a:r>
          </a:p>
        </p:txBody>
      </p:sp>
      <p:sp>
        <p:nvSpPr>
          <p:cNvPr id="3" name="Espace réservé du contenu 2">
            <a:extLst>
              <a:ext uri="{FF2B5EF4-FFF2-40B4-BE49-F238E27FC236}">
                <a16:creationId xmlns:a16="http://schemas.microsoft.com/office/drawing/2014/main" id="{64B34B80-D51C-BAAC-AB8C-729A743B78F6}"/>
              </a:ext>
            </a:extLst>
          </p:cNvPr>
          <p:cNvSpPr>
            <a:spLocks noGrp="1"/>
          </p:cNvSpPr>
          <p:nvPr>
            <p:ph idx="1"/>
          </p:nvPr>
        </p:nvSpPr>
        <p:spPr>
          <a:xfrm>
            <a:off x="1371599" y="1972244"/>
            <a:ext cx="9724031" cy="3779055"/>
          </a:xfrm>
        </p:spPr>
        <p:txBody>
          <a:bodyPr anchor="ctr">
            <a:noAutofit/>
          </a:bodyPr>
          <a:lstStyle/>
          <a:p>
            <a:r>
              <a:rPr lang="fr-CH" sz="1200" dirty="0">
                <a:latin typeface="Arial" panose="020B0604020202020204" pitchFamily="34" charset="0"/>
                <a:cs typeface="Arial" panose="020B0604020202020204" pitchFamily="34" charset="0"/>
              </a:rPr>
              <a:t>Fondation philanthropique NEXT. La Fondation </a:t>
            </a:r>
            <a:r>
              <a:rPr lang="fr-FR" sz="1200" dirty="0">
                <a:latin typeface="Arial" panose="020B0604020202020204" pitchFamily="34" charset="0"/>
                <a:ea typeface="Times New Roman" panose="02020603050405020304" pitchFamily="18" charset="0"/>
                <a:cs typeface="Arial" panose="020B0604020202020204" pitchFamily="34" charset="0"/>
              </a:rPr>
              <a:t>[En ligne].</a:t>
            </a:r>
            <a:r>
              <a:rPr lang="fr-CH" sz="1200" dirty="0">
                <a:latin typeface="Arial" panose="020B0604020202020204" pitchFamily="34" charset="0"/>
                <a:cs typeface="Arial" panose="020B0604020202020204" pitchFamily="34" charset="0"/>
              </a:rPr>
              <a:t> 2024 </a:t>
            </a:r>
            <a:r>
              <a:rPr lang="fr-FR" sz="1200" dirty="0">
                <a:latin typeface="Arial" panose="020B0604020202020204" pitchFamily="34" charset="0"/>
                <a:ea typeface="Times New Roman" panose="02020603050405020304" pitchFamily="18" charset="0"/>
                <a:cs typeface="Arial" panose="020B0604020202020204" pitchFamily="34" charset="0"/>
              </a:rPr>
              <a:t>[cité 30 mai 2025].</a:t>
            </a:r>
            <a:r>
              <a:rPr lang="fr-CH" sz="1200" dirty="0">
                <a:latin typeface="Arial" panose="020B0604020202020204" pitchFamily="34" charset="0"/>
                <a:cs typeface="Arial" panose="020B0604020202020204" pitchFamily="34" charset="0"/>
              </a:rPr>
              <a:t> Disponible sur: </a:t>
            </a:r>
            <a:r>
              <a:rPr lang="fr-FR" sz="1200" dirty="0">
                <a:effectLst/>
                <a:latin typeface="Arial" panose="020B0604020202020204" pitchFamily="34" charset="0"/>
                <a:ea typeface="Times New Roman" panose="02020603050405020304" pitchFamily="18" charset="0"/>
                <a:cs typeface="Arial" panose="020B0604020202020204" pitchFamily="34" charset="0"/>
              </a:rPr>
              <a:t>https://</a:t>
            </a:r>
            <a:r>
              <a:rPr lang="fr-CH" sz="1200" dirty="0">
                <a:latin typeface="Arial" panose="020B0604020202020204" pitchFamily="34" charset="0"/>
                <a:cs typeface="Arial" panose="020B0604020202020204" pitchFamily="34" charset="0"/>
              </a:rPr>
              <a:t>www.fondationnext.com</a:t>
            </a:r>
          </a:p>
          <a:p>
            <a:r>
              <a:rPr lang="fr-CH" sz="1200" dirty="0">
                <a:latin typeface="Arial" panose="020B0604020202020204" pitchFamily="34" charset="0"/>
                <a:cs typeface="Arial" panose="020B0604020202020204" pitchFamily="34" charset="0"/>
              </a:rPr>
              <a:t>Centre Hospitalier Universitaire Vaudois. Personne avec un trouble du spectre autistique et apparenté </a:t>
            </a:r>
            <a:r>
              <a:rPr lang="fr-FR" sz="1200" dirty="0">
                <a:latin typeface="Arial" panose="020B0604020202020204" pitchFamily="34" charset="0"/>
                <a:ea typeface="Times New Roman" panose="02020603050405020304" pitchFamily="18" charset="0"/>
                <a:cs typeface="Arial" panose="020B0604020202020204" pitchFamily="34" charset="0"/>
              </a:rPr>
              <a:t>[En ligne].</a:t>
            </a:r>
            <a:r>
              <a:rPr lang="fr-CH" sz="1200" dirty="0">
                <a:latin typeface="Arial" panose="020B0604020202020204" pitchFamily="34" charset="0"/>
                <a:cs typeface="Arial" panose="020B0604020202020204" pitchFamily="34" charset="0"/>
              </a:rPr>
              <a:t> 2026 </a:t>
            </a:r>
            <a:r>
              <a:rPr lang="fr-FR" sz="1200" dirty="0">
                <a:latin typeface="Arial" panose="020B0604020202020204" pitchFamily="34" charset="0"/>
                <a:ea typeface="Times New Roman" panose="02020603050405020304" pitchFamily="18" charset="0"/>
                <a:cs typeface="Arial" panose="020B0604020202020204" pitchFamily="34" charset="0"/>
              </a:rPr>
              <a:t>[cité 20 mars 2026].</a:t>
            </a:r>
            <a:r>
              <a:rPr lang="fr-CH" sz="1200" dirty="0">
                <a:latin typeface="Arial" panose="020B0604020202020204" pitchFamily="34" charset="0"/>
                <a:cs typeface="Arial" panose="020B0604020202020204" pitchFamily="34" charset="0"/>
              </a:rPr>
              <a:t> Disponible sur: https://www.chuv.ch/fr/chuv-home/patients-et-familles/deroulement-de-votre-sejour/votre-prise-en-charge/accueil-des-personnes-avec-un-trouble-du-spectre-autistique-et-apparente</a:t>
            </a:r>
          </a:p>
          <a:p>
            <a:r>
              <a:rPr lang="fr-FR" sz="1200" dirty="0">
                <a:effectLst/>
                <a:latin typeface="Arial" panose="020B0604020202020204" pitchFamily="34" charset="0"/>
                <a:ea typeface="Times New Roman" panose="02020603050405020304" pitchFamily="18" charset="0"/>
                <a:cs typeface="Arial" panose="020B0604020202020204" pitchFamily="34" charset="0"/>
              </a:rPr>
              <a:t>Département fédéral de l’intérieur (DFI). Confédération Suisse, Département fédéral de l’intérieur. </a:t>
            </a:r>
            <a:r>
              <a:rPr lang="fr-FR" sz="1200" dirty="0">
                <a:latin typeface="Arial" panose="020B0604020202020204" pitchFamily="34" charset="0"/>
                <a:ea typeface="Times New Roman" panose="02020603050405020304" pitchFamily="18" charset="0"/>
                <a:cs typeface="Arial" panose="020B0604020202020204" pitchFamily="34" charset="0"/>
              </a:rPr>
              <a:t>Convention de l’ONU relative aux droits des personnes handicapées : Rapport initial de la CDPH pour la Suisse </a:t>
            </a:r>
            <a:r>
              <a:rPr lang="fr-FR" sz="1200" dirty="0">
                <a:effectLst/>
                <a:latin typeface="Arial" panose="020B0604020202020204" pitchFamily="34" charset="0"/>
                <a:ea typeface="Times New Roman" panose="02020603050405020304" pitchFamily="18" charset="0"/>
                <a:cs typeface="Arial" panose="020B0604020202020204" pitchFamily="34" charset="0"/>
              </a:rPr>
              <a:t>[En ligne]. 2020 [cité le 30 mai 2025]. Disponible sur: https://www.edi.admin.ch/edi/fr/home/fachstellen/aktuell/recht1/international0/uebereinkommen-der-uno-ueber-die-rechte-von-menschen-mit-behinde/staatenbericht.html</a:t>
            </a:r>
          </a:p>
          <a:p>
            <a:r>
              <a:rPr lang="fr-CH" sz="1200" dirty="0">
                <a:latin typeface="Arial" panose="020B0604020202020204" pitchFamily="34" charset="0"/>
                <a:cs typeface="Arial" panose="020B0604020202020204" pitchFamily="34" charset="0"/>
              </a:rPr>
              <a:t>Haute école de la santé La Source. ici-TSA </a:t>
            </a:r>
            <a:r>
              <a:rPr lang="fr-FR" sz="1200" dirty="0">
                <a:latin typeface="Arial" panose="020B0604020202020204" pitchFamily="34" charset="0"/>
                <a:ea typeface="Times New Roman" panose="02020603050405020304" pitchFamily="18" charset="0"/>
                <a:cs typeface="Arial" panose="020B0604020202020204" pitchFamily="34" charset="0"/>
              </a:rPr>
              <a:t>[En ligne]. 2021 [cité le 30 mai 2025]. </a:t>
            </a:r>
            <a:r>
              <a:rPr lang="fr-FR" sz="1200" dirty="0">
                <a:effectLst/>
                <a:latin typeface="Arial" panose="020B0604020202020204" pitchFamily="34" charset="0"/>
                <a:ea typeface="Times New Roman" panose="02020603050405020304" pitchFamily="18" charset="0"/>
                <a:cs typeface="Arial" panose="020B0604020202020204" pitchFamily="34" charset="0"/>
              </a:rPr>
              <a:t>Disponible sur : https://icitsa.ch</a:t>
            </a:r>
          </a:p>
          <a:p>
            <a:r>
              <a:rPr lang="fr-CH" sz="1200" dirty="0">
                <a:latin typeface="Arial" panose="020B0604020202020204" pitchFamily="34" charset="0"/>
                <a:cs typeface="Arial" panose="020B0604020202020204" pitchFamily="34" charset="0"/>
              </a:rPr>
              <a:t>Centre Hospitalier Universitaire Vaudois. Handicap mental – prise en charge et communication. </a:t>
            </a:r>
            <a:r>
              <a:rPr lang="fr-FR" sz="1200" dirty="0">
                <a:latin typeface="Arial" panose="020B0604020202020204" pitchFamily="34" charset="0"/>
                <a:ea typeface="Times New Roman" panose="02020603050405020304" pitchFamily="18" charset="0"/>
                <a:cs typeface="Arial" panose="020B0604020202020204" pitchFamily="34" charset="0"/>
              </a:rPr>
              <a:t>[En ligne].</a:t>
            </a:r>
            <a:r>
              <a:rPr lang="fr-CH" sz="1200" dirty="0">
                <a:latin typeface="Arial" panose="020B0604020202020204" pitchFamily="34" charset="0"/>
                <a:cs typeface="Arial" panose="020B0604020202020204" pitchFamily="34" charset="0"/>
              </a:rPr>
              <a:t> 2026 </a:t>
            </a:r>
            <a:r>
              <a:rPr lang="fr-FR" sz="1200" dirty="0">
                <a:latin typeface="Arial" panose="020B0604020202020204" pitchFamily="34" charset="0"/>
                <a:ea typeface="Times New Roman" panose="02020603050405020304" pitchFamily="18" charset="0"/>
                <a:cs typeface="Arial" panose="020B0604020202020204" pitchFamily="34" charset="0"/>
              </a:rPr>
              <a:t>[cité 20 mars 2026].</a:t>
            </a:r>
            <a:r>
              <a:rPr lang="fr-CH" sz="1200" dirty="0">
                <a:latin typeface="Arial" panose="020B0604020202020204" pitchFamily="34" charset="0"/>
                <a:cs typeface="Arial" panose="020B0604020202020204" pitchFamily="34" charset="0"/>
              </a:rPr>
              <a:t> Disponible sur : https://www.chuv.ch/fr/chuv-home/formation/offre-de-formation/offre-de-formation-detail/formation/handicap-mental-prise-en-charge-et-communication</a:t>
            </a:r>
          </a:p>
          <a:p>
            <a:r>
              <a:rPr lang="en-US" sz="1200" dirty="0">
                <a:effectLst/>
                <a:latin typeface="Arial" panose="020B0604020202020204" pitchFamily="34" charset="0"/>
                <a:ea typeface="Times New Roman" panose="02020603050405020304" pitchFamily="18" charset="0"/>
                <a:cs typeface="Arial" panose="020B0604020202020204" pitchFamily="34" charset="0"/>
              </a:rPr>
              <a:t>Eparvier E, Drozdek D, </a:t>
            </a:r>
            <a:r>
              <a:rPr lang="en-US" sz="1200" dirty="0" err="1">
                <a:effectLst/>
                <a:latin typeface="Arial" panose="020B0604020202020204" pitchFamily="34" charset="0"/>
                <a:ea typeface="Times New Roman" panose="02020603050405020304" pitchFamily="18" charset="0"/>
                <a:cs typeface="Arial" panose="020B0604020202020204" pitchFamily="34" charset="0"/>
              </a:rPr>
              <a:t>Rexhaj</a:t>
            </a:r>
            <a:r>
              <a:rPr lang="en-US" sz="1200" dirty="0">
                <a:effectLst/>
                <a:latin typeface="Arial" panose="020B0604020202020204" pitchFamily="34" charset="0"/>
                <a:ea typeface="Times New Roman" panose="02020603050405020304" pitchFamily="18" charset="0"/>
                <a:cs typeface="Arial" panose="020B0604020202020204" pitchFamily="34" charset="0"/>
              </a:rPr>
              <a:t> S. </a:t>
            </a:r>
            <a:r>
              <a:rPr lang="en-US" sz="1200" dirty="0" err="1">
                <a:effectLst/>
                <a:latin typeface="Arial" panose="020B0604020202020204" pitchFamily="34" charset="0"/>
                <a:ea typeface="Times New Roman" panose="02020603050405020304" pitchFamily="18" charset="0"/>
                <a:cs typeface="Arial" panose="020B0604020202020204" pitchFamily="34" charset="0"/>
              </a:rPr>
              <a:t>Facteurs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d’influence</a:t>
            </a:r>
            <a:r>
              <a:rPr lang="en-US" sz="1200" dirty="0">
                <a:effectLst/>
                <a:latin typeface="Arial" panose="020B0604020202020204" pitchFamily="34" charset="0"/>
                <a:ea typeface="Times New Roman" panose="02020603050405020304" pitchFamily="18" charset="0"/>
                <a:cs typeface="Arial" panose="020B0604020202020204" pitchFamily="34" charset="0"/>
              </a:rPr>
              <a:t> d’un </a:t>
            </a:r>
            <a:r>
              <a:rPr lang="en-US" sz="1200" dirty="0" err="1">
                <a:effectLst/>
                <a:latin typeface="Arial" panose="020B0604020202020204" pitchFamily="34" charset="0"/>
                <a:ea typeface="Times New Roman" panose="02020603050405020304" pitchFamily="18" charset="0"/>
                <a:cs typeface="Arial" panose="020B0604020202020204" pitchFamily="34" charset="0"/>
              </a:rPr>
              <a:t>environnement</a:t>
            </a:r>
            <a:r>
              <a:rPr lang="en-US" sz="1200" dirty="0">
                <a:effectLst/>
                <a:latin typeface="Arial" panose="020B0604020202020204" pitchFamily="34" charset="0"/>
                <a:ea typeface="Times New Roman" panose="02020603050405020304" pitchFamily="18" charset="0"/>
                <a:cs typeface="Arial" panose="020B0604020202020204" pitchFamily="34" charset="0"/>
              </a:rPr>
              <a:t> favorable à la </a:t>
            </a:r>
            <a:r>
              <a:rPr lang="en-US" sz="1200" dirty="0" err="1">
                <a:effectLst/>
                <a:latin typeface="Arial" panose="020B0604020202020204" pitchFamily="34" charset="0"/>
                <a:ea typeface="Times New Roman" panose="02020603050405020304" pitchFamily="18" charset="0"/>
                <a:cs typeface="Arial" panose="020B0604020202020204" pitchFamily="34" charset="0"/>
              </a:rPr>
              <a:t>qualité</a:t>
            </a:r>
            <a:r>
              <a:rPr lang="en-US" sz="1200" dirty="0">
                <a:effectLst/>
                <a:latin typeface="Arial" panose="020B0604020202020204" pitchFamily="34" charset="0"/>
                <a:ea typeface="Times New Roman" panose="02020603050405020304" pitchFamily="18" charset="0"/>
                <a:cs typeface="Arial" panose="020B0604020202020204" pitchFamily="34" charset="0"/>
              </a:rPr>
              <a:t> des </a:t>
            </a:r>
            <a:r>
              <a:rPr lang="en-US" sz="1200" dirty="0" err="1">
                <a:effectLst/>
                <a:latin typeface="Arial" panose="020B0604020202020204" pitchFamily="34" charset="0"/>
                <a:ea typeface="Times New Roman" panose="02020603050405020304" pitchFamily="18" charset="0"/>
                <a:cs typeface="Arial" panose="020B0604020202020204" pitchFamily="34" charset="0"/>
              </a:rPr>
              <a:t>soins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hospitaliers</a:t>
            </a:r>
            <a:r>
              <a:rPr lang="en-US" sz="1200" dirty="0">
                <a:effectLst/>
                <a:latin typeface="Arial" panose="020B0604020202020204" pitchFamily="34" charset="0"/>
                <a:ea typeface="Times New Roman" panose="02020603050405020304" pitchFamily="18" charset="0"/>
                <a:cs typeface="Arial" panose="020B0604020202020204" pitchFamily="34" charset="0"/>
              </a:rPr>
              <a:t> des </a:t>
            </a:r>
            <a:r>
              <a:rPr lang="en-US" sz="1200" dirty="0" err="1">
                <a:effectLst/>
                <a:latin typeface="Arial" panose="020B0604020202020204" pitchFamily="34" charset="0"/>
                <a:ea typeface="Times New Roman" panose="02020603050405020304" pitchFamily="18" charset="0"/>
                <a:cs typeface="Arial" panose="020B0604020202020204" pitchFamily="34" charset="0"/>
              </a:rPr>
              <a:t>personnes</a:t>
            </a:r>
            <a:r>
              <a:rPr lang="en-US" sz="1200" dirty="0">
                <a:effectLst/>
                <a:latin typeface="Arial" panose="020B0604020202020204" pitchFamily="34" charset="0"/>
                <a:ea typeface="Times New Roman" panose="02020603050405020304" pitchFamily="18" charset="0"/>
                <a:cs typeface="Arial" panose="020B0604020202020204" pitchFamily="34" charset="0"/>
              </a:rPr>
              <a:t> avec TDI et/</a:t>
            </a:r>
            <a:r>
              <a:rPr lang="en-US" sz="1200" dirty="0" err="1">
                <a:effectLst/>
                <a:latin typeface="Arial" panose="020B0604020202020204" pitchFamily="34" charset="0"/>
                <a:ea typeface="Times New Roman" panose="02020603050405020304" pitchFamily="18" charset="0"/>
                <a:cs typeface="Arial" panose="020B0604020202020204" pitchFamily="34" charset="0"/>
              </a:rPr>
              <a:t>ou</a:t>
            </a:r>
            <a:r>
              <a:rPr lang="en-US" sz="1200" dirty="0">
                <a:effectLst/>
                <a:latin typeface="Arial" panose="020B0604020202020204" pitchFamily="34" charset="0"/>
                <a:ea typeface="Times New Roman" panose="02020603050405020304" pitchFamily="18" charset="0"/>
                <a:cs typeface="Arial" panose="020B0604020202020204" pitchFamily="34" charset="0"/>
              </a:rPr>
              <a:t> TSA : </a:t>
            </a:r>
            <a:r>
              <a:rPr lang="en-US" sz="1200" dirty="0" err="1">
                <a:effectLst/>
                <a:latin typeface="Arial" panose="020B0604020202020204" pitchFamily="34" charset="0"/>
                <a:ea typeface="Times New Roman" panose="02020603050405020304" pitchFamily="18" charset="0"/>
                <a:cs typeface="Arial" panose="020B0604020202020204" pitchFamily="34" charset="0"/>
              </a:rPr>
              <a:t>une</a:t>
            </a:r>
            <a:r>
              <a:rPr lang="en-US" sz="1200" dirty="0">
                <a:effectLst/>
                <a:latin typeface="Arial" panose="020B0604020202020204" pitchFamily="34" charset="0"/>
                <a:ea typeface="Times New Roman" panose="02020603050405020304" pitchFamily="18" charset="0"/>
                <a:cs typeface="Arial" panose="020B0604020202020204" pitchFamily="34" charset="0"/>
              </a:rPr>
              <a:t> étude </a:t>
            </a:r>
            <a:r>
              <a:rPr lang="en-US" sz="1200" dirty="0" err="1">
                <a:effectLst/>
                <a:latin typeface="Arial" panose="020B0604020202020204" pitchFamily="34" charset="0"/>
                <a:ea typeface="Times New Roman" panose="02020603050405020304" pitchFamily="18" charset="0"/>
                <a:cs typeface="Arial" panose="020B0604020202020204" pitchFamily="34" charset="0"/>
              </a:rPr>
              <a:t>mixte</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exploratoire</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a:latin typeface="Arial" panose="020B0604020202020204" pitchFamily="34" charset="0"/>
                <a:ea typeface="Times New Roman" panose="02020603050405020304" pitchFamily="18" charset="0"/>
                <a:cs typeface="Arial" panose="020B0604020202020204" pitchFamily="34" charset="0"/>
              </a:rPr>
              <a:t>[Mémoire de Master non publié].</a:t>
            </a:r>
            <a:r>
              <a:rPr lang="en-US" sz="1200" dirty="0">
                <a:effectLst/>
                <a:latin typeface="Arial" panose="020B0604020202020204" pitchFamily="34" charset="0"/>
                <a:ea typeface="Times New Roman" panose="02020603050405020304" pitchFamily="18" charset="0"/>
                <a:cs typeface="Arial" panose="020B0604020202020204" pitchFamily="34" charset="0"/>
              </a:rPr>
              <a:t> Université de Lausanne – Haute école </a:t>
            </a:r>
            <a:r>
              <a:rPr lang="en-US" sz="1200" dirty="0" err="1">
                <a:effectLst/>
                <a:latin typeface="Arial" panose="020B0604020202020204" pitchFamily="34" charset="0"/>
                <a:ea typeface="Times New Roman" panose="02020603050405020304" pitchFamily="18" charset="0"/>
                <a:cs typeface="Arial" panose="020B0604020202020204" pitchFamily="34" charset="0"/>
              </a:rPr>
              <a:t>spécialisée</a:t>
            </a:r>
            <a:r>
              <a:rPr lang="en-US" sz="1200" dirty="0">
                <a:effectLst/>
                <a:latin typeface="Arial" panose="020B0604020202020204" pitchFamily="34" charset="0"/>
                <a:ea typeface="Times New Roman" panose="02020603050405020304" pitchFamily="18" charset="0"/>
                <a:cs typeface="Arial" panose="020B0604020202020204" pitchFamily="34" charset="0"/>
              </a:rPr>
              <a:t> de Suisse occidentale</a:t>
            </a:r>
            <a:r>
              <a:rPr lang="en-US" sz="1200" dirty="0">
                <a:latin typeface="Arial" panose="020B0604020202020204" pitchFamily="34" charset="0"/>
                <a:ea typeface="Times New Roman" panose="02020603050405020304" pitchFamily="18" charset="0"/>
                <a:cs typeface="Arial" panose="020B0604020202020204" pitchFamily="34" charset="0"/>
              </a:rPr>
              <a:t>;</a:t>
            </a:r>
            <a:r>
              <a:rPr lang="en-US" sz="1200" dirty="0">
                <a:effectLst/>
                <a:latin typeface="Arial" panose="020B0604020202020204" pitchFamily="34" charset="0"/>
                <a:ea typeface="Times New Roman" panose="02020603050405020304" pitchFamily="18" charset="0"/>
                <a:cs typeface="Arial" panose="020B0604020202020204" pitchFamily="34" charset="0"/>
              </a:rPr>
              <a:t> 2025.</a:t>
            </a:r>
          </a:p>
          <a:p>
            <a:r>
              <a:rPr lang="en-US" sz="1200" dirty="0" err="1">
                <a:effectLst/>
                <a:latin typeface="Arial" panose="020B0604020202020204" pitchFamily="34" charset="0"/>
                <a:ea typeface="Times New Roman" panose="02020603050405020304" pitchFamily="18" charset="0"/>
                <a:cs typeface="Arial" panose="020B0604020202020204" pitchFamily="34" charset="0"/>
              </a:rPr>
              <a:t>Tuffrey-Wijne</a:t>
            </a:r>
            <a:r>
              <a:rPr lang="en-US" sz="1200" dirty="0">
                <a:effectLst/>
                <a:latin typeface="Arial" panose="020B0604020202020204" pitchFamily="34" charset="0"/>
                <a:ea typeface="Times New Roman" panose="02020603050405020304" pitchFamily="18" charset="0"/>
                <a:cs typeface="Arial" panose="020B0604020202020204" pitchFamily="34" charset="0"/>
              </a:rPr>
              <a:t> I, </a:t>
            </a:r>
            <a:r>
              <a:rPr lang="en-US" sz="1200" dirty="0" err="1">
                <a:effectLst/>
                <a:latin typeface="Arial" panose="020B0604020202020204" pitchFamily="34" charset="0"/>
                <a:ea typeface="Times New Roman" panose="02020603050405020304" pitchFamily="18" charset="0"/>
                <a:cs typeface="Arial" panose="020B0604020202020204" pitchFamily="34" charset="0"/>
              </a:rPr>
              <a:t>Giatras</a:t>
            </a:r>
            <a:r>
              <a:rPr lang="en-US" sz="1200" dirty="0">
                <a:effectLst/>
                <a:latin typeface="Arial" panose="020B0604020202020204" pitchFamily="34" charset="0"/>
                <a:ea typeface="Times New Roman" panose="02020603050405020304" pitchFamily="18" charset="0"/>
                <a:cs typeface="Arial" panose="020B0604020202020204" pitchFamily="34" charset="0"/>
              </a:rPr>
              <a:t> N, Goulding L, Abraham E, Fenwick L, Edwards C, et al. Identifying the factors affecting the implementation of strategies to promote a safer environment for patients with learning disabilities in NHS hospitals: a mixed-methods study. Health Serv Deliv Res. 2013;1(13):1‑224. DOI: 10.3310/hsdr01130</a:t>
            </a:r>
            <a:endParaRPr lang="fr-CH" sz="1200" dirty="0">
              <a:effectLst/>
              <a:latin typeface="Arial" panose="020B0604020202020204" pitchFamily="34" charset="0"/>
              <a:ea typeface="Times New Roman" panose="02020603050405020304" pitchFamily="18" charset="0"/>
              <a:cs typeface="Arial" panose="020B0604020202020204" pitchFamily="34" charset="0"/>
            </a:endParaRPr>
          </a:p>
          <a:p>
            <a:r>
              <a:rPr lang="en-US" sz="1200" dirty="0">
                <a:effectLst/>
                <a:latin typeface="Arial" panose="020B0604020202020204" pitchFamily="34" charset="0"/>
                <a:ea typeface="Times New Roman" panose="02020603050405020304" pitchFamily="18" charset="0"/>
                <a:cs typeface="Arial" panose="020B0604020202020204" pitchFamily="34" charset="0"/>
              </a:rPr>
              <a:t>Brown M, MacArthur J, </a:t>
            </a:r>
            <a:r>
              <a:rPr lang="en-US" sz="1200" dirty="0" err="1">
                <a:effectLst/>
                <a:latin typeface="Arial" panose="020B0604020202020204" pitchFamily="34" charset="0"/>
                <a:ea typeface="Times New Roman" panose="02020603050405020304" pitchFamily="18" charset="0"/>
                <a:cs typeface="Arial" panose="020B0604020202020204" pitchFamily="34" charset="0"/>
              </a:rPr>
              <a:t>McKechanie</a:t>
            </a:r>
            <a:r>
              <a:rPr lang="en-US" sz="1200" dirty="0">
                <a:effectLst/>
                <a:latin typeface="Arial" panose="020B0604020202020204" pitchFamily="34" charset="0"/>
                <a:ea typeface="Times New Roman" panose="02020603050405020304" pitchFamily="18" charset="0"/>
                <a:cs typeface="Arial" panose="020B0604020202020204" pitchFamily="34" charset="0"/>
              </a:rPr>
              <a:t> A, Mack S, Hayes M, Fletcher J. Learning Disability Liaison Nursing Services in south-east Scotland: a mixed-methods impact and outcome study. J Intellect </a:t>
            </a:r>
            <a:r>
              <a:rPr lang="en-US" sz="1200" dirty="0" err="1">
                <a:effectLst/>
                <a:latin typeface="Arial" panose="020B0604020202020204" pitchFamily="34" charset="0"/>
                <a:ea typeface="Times New Roman" panose="02020603050405020304" pitchFamily="18" charset="0"/>
                <a:cs typeface="Arial" panose="020B0604020202020204" pitchFamily="34" charset="0"/>
              </a:rPr>
              <a:t>Disabil</a:t>
            </a:r>
            <a:r>
              <a:rPr lang="en-US" sz="1200" dirty="0">
                <a:effectLst/>
                <a:latin typeface="Arial" panose="020B0604020202020204" pitchFamily="34" charset="0"/>
                <a:ea typeface="Times New Roman" panose="02020603050405020304" pitchFamily="18" charset="0"/>
                <a:cs typeface="Arial" panose="020B0604020202020204" pitchFamily="34" charset="0"/>
              </a:rPr>
              <a:t> Res JIDR. 2012;56(12):1161‑74. DOI: 10.1111/j.1365-2788.2011.01511.x</a:t>
            </a:r>
          </a:p>
          <a:p>
            <a:r>
              <a:rPr lang="en-US" sz="1200" dirty="0">
                <a:latin typeface="Arial" panose="020B0604020202020204" pitchFamily="34" charset="0"/>
                <a:cs typeface="Arial" panose="020B0604020202020204" pitchFamily="34" charset="0"/>
              </a:rPr>
              <a:t>Moloney M., Hennessy T., &amp; Doody O. Parents' perspectives on reasonable adjustments in acute healthcare for people with intellectual disability: A qualitative descriptive study. Journal of Advanced Nursing</a:t>
            </a:r>
            <a:r>
              <a:rPr lang="fr-FR" sz="1200" dirty="0">
                <a:latin typeface="Arial" panose="020B0604020202020204" pitchFamily="34" charset="0"/>
                <a:ea typeface="Times New Roman" panose="02020603050405020304" pitchFamily="18" charset="0"/>
                <a:cs typeface="Arial" panose="020B0604020202020204" pitchFamily="34" charset="0"/>
              </a:rPr>
              <a:t> [En ligne].</a:t>
            </a:r>
            <a:r>
              <a:rPr lang="en-US" sz="1200" dirty="0">
                <a:latin typeface="Arial" panose="020B0604020202020204" pitchFamily="34" charset="0"/>
                <a:cs typeface="Arial" panose="020B0604020202020204" pitchFamily="34" charset="0"/>
              </a:rPr>
              <a:t> 2023</a:t>
            </a:r>
            <a:r>
              <a:rPr lang="fr-FR" sz="1200" dirty="0">
                <a:latin typeface="Arial" panose="020B0604020202020204" pitchFamily="34" charset="0"/>
                <a:ea typeface="Times New Roman" panose="02020603050405020304" pitchFamily="18" charset="0"/>
                <a:cs typeface="Arial" panose="020B0604020202020204" pitchFamily="34" charset="0"/>
              </a:rPr>
              <a:t> [cité le 30 mai 2025]</a:t>
            </a:r>
            <a:r>
              <a:rPr lang="en-US" sz="1200" dirty="0">
                <a:latin typeface="Arial" panose="020B0604020202020204" pitchFamily="34" charset="0"/>
                <a:cs typeface="Arial" panose="020B0604020202020204" pitchFamily="34" charset="0"/>
              </a:rPr>
              <a:t>;79, </a:t>
            </a:r>
            <a:r>
              <a:rPr lang="de-DE" sz="1200" dirty="0">
                <a:latin typeface="Arial" panose="020B0604020202020204" pitchFamily="34" charset="0"/>
                <a:cs typeface="Arial" panose="020B0604020202020204" pitchFamily="34" charset="0"/>
              </a:rPr>
              <a:t>4268–4279. Disponible </a:t>
            </a:r>
            <a:r>
              <a:rPr lang="de-DE" sz="1200" dirty="0" err="1">
                <a:latin typeface="Arial" panose="020B0604020202020204" pitchFamily="34" charset="0"/>
                <a:cs typeface="Arial" panose="020B0604020202020204" pitchFamily="34" charset="0"/>
              </a:rPr>
              <a:t>sur</a:t>
            </a:r>
            <a:r>
              <a:rPr lang="de-DE" sz="1200" dirty="0">
                <a:latin typeface="Arial" panose="020B0604020202020204" pitchFamily="34" charset="0"/>
                <a:cs typeface="Arial" panose="020B0604020202020204" pitchFamily="34" charset="0"/>
              </a:rPr>
              <a:t>:  </a:t>
            </a:r>
            <a:r>
              <a:rPr lang="de-DE" sz="1200" dirty="0">
                <a:latin typeface="Arial" panose="020B0604020202020204" pitchFamily="34" charset="0"/>
                <a:cs typeface="Arial" panose="020B0604020202020204" pitchFamily="34" charset="0"/>
                <a:hlinkClick r:id="rId3"/>
              </a:rPr>
              <a:t>https://doi.org/10.1111/jan.15772</a:t>
            </a:r>
            <a:endParaRPr lang="de-DE" sz="1200" dirty="0">
              <a:latin typeface="Arial" panose="020B0604020202020204" pitchFamily="34" charset="0"/>
              <a:cs typeface="Arial" panose="020B0604020202020204" pitchFamily="34" charset="0"/>
            </a:endParaRPr>
          </a:p>
          <a:p>
            <a:r>
              <a:rPr lang="fr-CH" sz="1200" dirty="0" err="1">
                <a:latin typeface="Arial" panose="020B0604020202020204" pitchFamily="34" charset="0"/>
                <a:cs typeface="Arial" panose="020B0604020202020204" pitchFamily="34" charset="0"/>
              </a:rPr>
              <a:t>Coactis</a:t>
            </a:r>
            <a:r>
              <a:rPr lang="fr-CH" sz="1200" dirty="0">
                <a:latin typeface="Arial" panose="020B0604020202020204" pitchFamily="34" charset="0"/>
                <a:cs typeface="Arial" panose="020B0604020202020204" pitchFamily="34" charset="0"/>
              </a:rPr>
              <a:t> Santé. </a:t>
            </a:r>
            <a:r>
              <a:rPr lang="fr-CH" sz="1200" dirty="0" err="1">
                <a:latin typeface="Arial" panose="020B0604020202020204" pitchFamily="34" charset="0"/>
                <a:cs typeface="Arial" panose="020B0604020202020204" pitchFamily="34" charset="0"/>
              </a:rPr>
              <a:t>SantéBD</a:t>
            </a:r>
            <a:r>
              <a:rPr lang="fr-FR" sz="1200" dirty="0">
                <a:latin typeface="Arial" panose="020B0604020202020204" pitchFamily="34" charset="0"/>
                <a:ea typeface="Times New Roman" panose="02020603050405020304" pitchFamily="18" charset="0"/>
                <a:cs typeface="Arial" panose="020B0604020202020204" pitchFamily="34" charset="0"/>
              </a:rPr>
              <a:t> [En ligne]. 2020 [cité 20 mars 2026].</a:t>
            </a:r>
            <a:r>
              <a:rPr lang="fr-CH" sz="1200" dirty="0">
                <a:latin typeface="Arial" panose="020B0604020202020204" pitchFamily="34" charset="0"/>
                <a:cs typeface="Arial" panose="020B0604020202020204" pitchFamily="34" charset="0"/>
              </a:rPr>
              <a:t> Disponible sur : https://santebd.org/</a:t>
            </a:r>
          </a:p>
          <a:p>
            <a:pPr marL="0" indent="0">
              <a:buNone/>
            </a:pPr>
            <a:endParaRPr lang="fr-CH" sz="1200" dirty="0">
              <a:latin typeface="Arial" panose="020B0604020202020204" pitchFamily="34" charset="0"/>
              <a:cs typeface="Arial" panose="020B0604020202020204" pitchFamily="34" charset="0"/>
            </a:endParaRPr>
          </a:p>
          <a:p>
            <a:endParaRPr lang="fr-CH" sz="120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E1DE9FD6-DB45-4568-4142-EFA85766277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E9D167-0B60-4DD2-BB39-69B93295B942}" type="slidenum">
              <a:rPr lang="fr-CH" smtClean="0"/>
              <a:pPr>
                <a:spcAft>
                  <a:spcPts val="600"/>
                </a:spcAft>
              </a:pPr>
              <a:t>35</a:t>
            </a:fld>
            <a:endParaRPr lang="fr-CH" sz="1100">
              <a:solidFill>
                <a:schemeClr val="tx1">
                  <a:lumMod val="50000"/>
                  <a:lumOff val="50000"/>
                </a:schemeClr>
              </a:solidFill>
            </a:endParaRPr>
          </a:p>
        </p:txBody>
      </p:sp>
    </p:spTree>
    <p:extLst>
      <p:ext uri="{BB962C8B-B14F-4D97-AF65-F5344CB8AC3E}">
        <p14:creationId xmlns:p14="http://schemas.microsoft.com/office/powerpoint/2010/main" val="1357820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7838B9-69AB-9D31-2453-E74F0E686348}"/>
              </a:ext>
            </a:extLst>
          </p:cNvPr>
          <p:cNvSpPr>
            <a:spLocks noGrp="1"/>
          </p:cNvSpPr>
          <p:nvPr>
            <p:ph type="title"/>
          </p:nvPr>
        </p:nvSpPr>
        <p:spPr>
          <a:xfrm>
            <a:off x="1371597" y="348865"/>
            <a:ext cx="10044023" cy="877729"/>
          </a:xfrm>
        </p:spPr>
        <p:txBody>
          <a:bodyPr anchor="ctr">
            <a:normAutofit/>
          </a:bodyPr>
          <a:lstStyle/>
          <a:p>
            <a:r>
              <a:rPr lang="fr-CH" sz="4000" dirty="0"/>
              <a:t>Introduction</a:t>
            </a:r>
          </a:p>
        </p:txBody>
      </p:sp>
      <p:sp>
        <p:nvSpPr>
          <p:cNvPr id="4" name="Espace réservé du numéro de diapositive 3">
            <a:extLst>
              <a:ext uri="{FF2B5EF4-FFF2-40B4-BE49-F238E27FC236}">
                <a16:creationId xmlns:a16="http://schemas.microsoft.com/office/drawing/2014/main" id="{3963C2FE-6F28-3DAD-4673-EAA342BA9F7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E9D167-0B60-4DD2-BB39-69B93295B942}" type="slidenum">
              <a:rPr lang="fr-CH" smtClean="0"/>
              <a:pPr>
                <a:spcAft>
                  <a:spcPts val="600"/>
                </a:spcAft>
              </a:pPr>
              <a:t>4</a:t>
            </a:fld>
            <a:endParaRPr lang="fr-CH" sz="1100">
              <a:solidFill>
                <a:schemeClr val="tx1">
                  <a:lumMod val="50000"/>
                  <a:lumOff val="50000"/>
                </a:schemeClr>
              </a:solidFill>
            </a:endParaRPr>
          </a:p>
        </p:txBody>
      </p:sp>
      <p:sp>
        <p:nvSpPr>
          <p:cNvPr id="3" name="ZoneTexte 2">
            <a:extLst>
              <a:ext uri="{FF2B5EF4-FFF2-40B4-BE49-F238E27FC236}">
                <a16:creationId xmlns:a16="http://schemas.microsoft.com/office/drawing/2014/main" id="{8A9AFC7B-30C3-BAAF-A035-F38B274F77F1}"/>
              </a:ext>
            </a:extLst>
          </p:cNvPr>
          <p:cNvSpPr txBox="1"/>
          <p:nvPr/>
        </p:nvSpPr>
        <p:spPr>
          <a:xfrm>
            <a:off x="254858" y="2984324"/>
            <a:ext cx="2828181" cy="1661993"/>
          </a:xfrm>
          <a:prstGeom prst="rect">
            <a:avLst/>
          </a:prstGeom>
          <a:noFill/>
        </p:spPr>
        <p:txBody>
          <a:bodyPr wrap="square" rtlCol="0">
            <a:spAutoFit/>
          </a:bodyPr>
          <a:lstStyle/>
          <a:p>
            <a:r>
              <a:rPr lang="fr-CH" sz="1400" dirty="0">
                <a:latin typeface="Arial" panose="020B0604020202020204" pitchFamily="34" charset="0"/>
                <a:cs typeface="Arial" panose="020B0604020202020204" pitchFamily="34" charset="0"/>
              </a:rPr>
              <a:t>Personnes avec un TSA et/ou un TDI </a:t>
            </a:r>
          </a:p>
          <a:p>
            <a:endParaRPr lang="fr-CH" sz="1400" dirty="0">
              <a:latin typeface="Arial" panose="020B0604020202020204" pitchFamily="34" charset="0"/>
              <a:cs typeface="Arial" panose="020B0604020202020204" pitchFamily="34" charset="0"/>
            </a:endParaRPr>
          </a:p>
          <a:p>
            <a:r>
              <a:rPr lang="fr-CH" sz="1400" dirty="0">
                <a:latin typeface="Arial" panose="020B0604020202020204" pitchFamily="34" charset="0"/>
                <a:cs typeface="Arial" panose="020B0604020202020204" pitchFamily="34" charset="0"/>
              </a:rPr>
              <a:t>Obstacles dans l’accès aux soins selon l’Organisation mondiale de la santé</a:t>
            </a:r>
            <a:endParaRPr lang="en-US" sz="1400" dirty="0">
              <a:latin typeface="Arial" panose="020B0604020202020204" pitchFamily="34" charset="0"/>
              <a:cs typeface="Arial" panose="020B0604020202020204" pitchFamily="34" charset="0"/>
            </a:endParaRPr>
          </a:p>
          <a:p>
            <a:endParaRPr lang="fr-CH"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7B545F4-FFC8-DF4D-8FF7-DEE48B0306C6}"/>
              </a:ext>
            </a:extLst>
          </p:cNvPr>
          <p:cNvSpPr txBox="1"/>
          <p:nvPr/>
        </p:nvSpPr>
        <p:spPr>
          <a:xfrm>
            <a:off x="3375690" y="2968774"/>
            <a:ext cx="3297826" cy="2677656"/>
          </a:xfrm>
          <a:prstGeom prst="rect">
            <a:avLst/>
          </a:prstGeom>
          <a:noFill/>
        </p:spPr>
        <p:txBody>
          <a:bodyPr wrap="square" rtlCol="0">
            <a:spAutoFit/>
          </a:bodyPr>
          <a:lstStyle/>
          <a:p>
            <a:pPr lvl="0"/>
            <a:r>
              <a:rPr lang="fr-CH" sz="1400" dirty="0">
                <a:latin typeface="Arial" panose="020B0604020202020204" pitchFamily="34" charset="0"/>
                <a:cs typeface="Arial" panose="020B0604020202020204" pitchFamily="34" charset="0"/>
              </a:rPr>
              <a:t>Plaintes récurrentes </a:t>
            </a:r>
          </a:p>
          <a:p>
            <a:pPr marL="285750" lvl="0" indent="-285750">
              <a:buFontTx/>
              <a:buChar char="-"/>
            </a:pPr>
            <a:endParaRPr lang="fr-CH" sz="1400" dirty="0">
              <a:latin typeface="Arial" panose="020B0604020202020204" pitchFamily="34" charset="0"/>
              <a:cs typeface="Arial" panose="020B0604020202020204" pitchFamily="34" charset="0"/>
            </a:endParaRPr>
          </a:p>
          <a:p>
            <a:pPr marL="285750" lvl="0" indent="-285750">
              <a:buFontTx/>
              <a:buChar char="-"/>
            </a:pPr>
            <a:r>
              <a:rPr lang="fr-CH" sz="1400" dirty="0">
                <a:latin typeface="Arial" panose="020B0604020202020204" pitchFamily="34" charset="0"/>
                <a:cs typeface="Arial" panose="020B0604020202020204" pitchFamily="34" charset="0"/>
              </a:rPr>
              <a:t>Proches aidants et des patients</a:t>
            </a:r>
          </a:p>
          <a:p>
            <a:pPr marL="285750" lvl="0" indent="-285750">
              <a:buFontTx/>
              <a:buChar char="-"/>
            </a:pPr>
            <a:r>
              <a:rPr lang="fr-CH" sz="1400" dirty="0">
                <a:latin typeface="Arial" panose="020B0604020202020204" pitchFamily="34" charset="0"/>
                <a:cs typeface="Arial" panose="020B0604020202020204" pitchFamily="34" charset="0"/>
              </a:rPr>
              <a:t>Institutions de soutien aux personnes avec TSA ou un Trouble du développement intellectuel</a:t>
            </a:r>
          </a:p>
          <a:p>
            <a:pPr marL="285750" lvl="0" indent="-285750">
              <a:buFontTx/>
              <a:buChar char="-"/>
            </a:pPr>
            <a:endParaRPr lang="fr-CH" sz="1400" dirty="0">
              <a:latin typeface="Arial" panose="020B0604020202020204" pitchFamily="34" charset="0"/>
              <a:cs typeface="Arial" panose="020B0604020202020204" pitchFamily="34" charset="0"/>
            </a:endParaRPr>
          </a:p>
          <a:p>
            <a:pPr lvl="0"/>
            <a:r>
              <a:rPr lang="fr-CH" sz="1400" dirty="0">
                <a:latin typeface="Arial" panose="020B0604020202020204" pitchFamily="34" charset="0"/>
                <a:cs typeface="Arial" panose="020B0604020202020204" pitchFamily="34" charset="0"/>
              </a:rPr>
              <a:t>Prises en soins hospitalières et  ambulatoires</a:t>
            </a:r>
          </a:p>
          <a:p>
            <a:pPr lvl="0"/>
            <a:endParaRPr lang="fr-CH" sz="1400" dirty="0">
              <a:latin typeface="Arial" panose="020B0604020202020204" pitchFamily="34" charset="0"/>
              <a:cs typeface="Arial" panose="020B0604020202020204" pitchFamily="34" charset="0"/>
            </a:endParaRPr>
          </a:p>
          <a:p>
            <a:pPr lvl="0"/>
            <a:r>
              <a:rPr lang="fr-CH" sz="1400" dirty="0">
                <a:latin typeface="Arial" panose="020B0604020202020204" pitchFamily="34" charset="0"/>
                <a:cs typeface="Arial" panose="020B0604020202020204" pitchFamily="34" charset="0"/>
              </a:rPr>
              <a:t>Les délais d’attente pour un rendez-vous pouvant atteindre 6 mois</a:t>
            </a:r>
            <a:endParaRPr lang="en-US" sz="140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78F9BBC6-7ED4-8E87-59C6-34703E29A52F}"/>
              </a:ext>
            </a:extLst>
          </p:cNvPr>
          <p:cNvSpPr txBox="1"/>
          <p:nvPr/>
        </p:nvSpPr>
        <p:spPr>
          <a:xfrm>
            <a:off x="6966165" y="2968774"/>
            <a:ext cx="2559888" cy="523220"/>
          </a:xfrm>
          <a:prstGeom prst="rect">
            <a:avLst/>
          </a:prstGeom>
          <a:noFill/>
        </p:spPr>
        <p:txBody>
          <a:bodyPr wrap="square">
            <a:spAutoFit/>
          </a:bodyPr>
          <a:lstStyle/>
          <a:p>
            <a:pPr algn="just"/>
            <a:r>
              <a:rPr lang="fr-CH" sz="1400" dirty="0">
                <a:latin typeface="Arial" panose="020B0604020202020204" pitchFamily="34" charset="0"/>
                <a:cs typeface="Arial" panose="020B0604020202020204" pitchFamily="34" charset="0"/>
              </a:rPr>
              <a:t>Une trentaine de doléances par année au CHUV</a:t>
            </a:r>
            <a:endParaRPr lang="en-US" sz="14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93579F2E-8A70-1D5E-F253-4BE55A746D2D}"/>
              </a:ext>
            </a:extLst>
          </p:cNvPr>
          <p:cNvSpPr txBox="1"/>
          <p:nvPr/>
        </p:nvSpPr>
        <p:spPr>
          <a:xfrm>
            <a:off x="9818702" y="2972154"/>
            <a:ext cx="2022957" cy="2031325"/>
          </a:xfrm>
          <a:prstGeom prst="rect">
            <a:avLst/>
          </a:prstGeom>
          <a:noFill/>
        </p:spPr>
        <p:txBody>
          <a:bodyPr wrap="square">
            <a:spAutoFit/>
          </a:bodyPr>
          <a:lstStyle>
            <a:defPPr>
              <a:defRPr lang="fr-FR"/>
            </a:defPPr>
            <a:lvl1pPr algn="just">
              <a:defRPr sz="1400">
                <a:latin typeface="Arial" panose="020B0604020202020204" pitchFamily="34" charset="0"/>
                <a:cs typeface="Arial" panose="020B0604020202020204" pitchFamily="34" charset="0"/>
              </a:defRPr>
            </a:lvl1pPr>
          </a:lstStyle>
          <a:p>
            <a:pPr algn="l"/>
            <a:r>
              <a:rPr lang="fr-CH" dirty="0"/>
              <a:t>La Fondation philanthropique Next et Autisme suisse romande ont sollicité le CHUV, pour accompagner une réflexion sur ces problématiques rencontrées</a:t>
            </a:r>
            <a:endParaRPr lang="en-US" dirty="0"/>
          </a:p>
        </p:txBody>
      </p:sp>
      <p:sp>
        <p:nvSpPr>
          <p:cNvPr id="13" name="Rectangle 12" descr="Questions">
            <a:extLst>
              <a:ext uri="{FF2B5EF4-FFF2-40B4-BE49-F238E27FC236}">
                <a16:creationId xmlns:a16="http://schemas.microsoft.com/office/drawing/2014/main" id="{FCC2631F-3EEE-4DB2-D715-16A9FD70D936}"/>
              </a:ext>
            </a:extLst>
          </p:cNvPr>
          <p:cNvSpPr/>
          <p:nvPr/>
        </p:nvSpPr>
        <p:spPr>
          <a:xfrm>
            <a:off x="1263948" y="1976203"/>
            <a:ext cx="810000" cy="81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fr-CH"/>
          </a:p>
        </p:txBody>
      </p:sp>
      <p:sp>
        <p:nvSpPr>
          <p:cNvPr id="15" name="Rectangle 14" descr="Docteur">
            <a:extLst>
              <a:ext uri="{FF2B5EF4-FFF2-40B4-BE49-F238E27FC236}">
                <a16:creationId xmlns:a16="http://schemas.microsoft.com/office/drawing/2014/main" id="{AFC99063-6924-8784-F72B-81B9B44548B0}"/>
              </a:ext>
            </a:extLst>
          </p:cNvPr>
          <p:cNvSpPr/>
          <p:nvPr/>
        </p:nvSpPr>
        <p:spPr>
          <a:xfrm>
            <a:off x="4619603" y="1976203"/>
            <a:ext cx="810000" cy="81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fr-CH"/>
          </a:p>
        </p:txBody>
      </p:sp>
      <p:sp>
        <p:nvSpPr>
          <p:cNvPr id="17" name="Rectangle 16" descr="Utilisateurs">
            <a:extLst>
              <a:ext uri="{FF2B5EF4-FFF2-40B4-BE49-F238E27FC236}">
                <a16:creationId xmlns:a16="http://schemas.microsoft.com/office/drawing/2014/main" id="{F9588EBF-B9B1-DDE4-5AF6-E9189B3A983D}"/>
              </a:ext>
            </a:extLst>
          </p:cNvPr>
          <p:cNvSpPr/>
          <p:nvPr/>
        </p:nvSpPr>
        <p:spPr>
          <a:xfrm>
            <a:off x="7841109" y="1976203"/>
            <a:ext cx="810000" cy="81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fr-CH"/>
          </a:p>
        </p:txBody>
      </p:sp>
      <p:sp>
        <p:nvSpPr>
          <p:cNvPr id="18" name="Rectangle 17" descr="Head with Gears">
            <a:extLst>
              <a:ext uri="{FF2B5EF4-FFF2-40B4-BE49-F238E27FC236}">
                <a16:creationId xmlns:a16="http://schemas.microsoft.com/office/drawing/2014/main" id="{2B8079D4-845A-B7EA-2C4F-4C2AA4189E21}"/>
              </a:ext>
            </a:extLst>
          </p:cNvPr>
          <p:cNvSpPr/>
          <p:nvPr/>
        </p:nvSpPr>
        <p:spPr>
          <a:xfrm>
            <a:off x="10425181" y="1976203"/>
            <a:ext cx="810000" cy="81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fr-CH"/>
          </a:p>
        </p:txBody>
      </p:sp>
    </p:spTree>
    <p:extLst>
      <p:ext uri="{BB962C8B-B14F-4D97-AF65-F5344CB8AC3E}">
        <p14:creationId xmlns:p14="http://schemas.microsoft.com/office/powerpoint/2010/main" val="202992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7838B9-69AB-9D31-2453-E74F0E686348}"/>
              </a:ext>
            </a:extLst>
          </p:cNvPr>
          <p:cNvSpPr>
            <a:spLocks noGrp="1"/>
          </p:cNvSpPr>
          <p:nvPr>
            <p:ph type="title"/>
          </p:nvPr>
        </p:nvSpPr>
        <p:spPr>
          <a:xfrm>
            <a:off x="1371597" y="348865"/>
            <a:ext cx="10044023" cy="877729"/>
          </a:xfrm>
        </p:spPr>
        <p:txBody>
          <a:bodyPr anchor="ctr">
            <a:normAutofit/>
          </a:bodyPr>
          <a:lstStyle/>
          <a:p>
            <a:r>
              <a:rPr lang="fr-CH" sz="4000" dirty="0"/>
              <a:t>Enjeux</a:t>
            </a:r>
          </a:p>
        </p:txBody>
      </p:sp>
      <p:sp>
        <p:nvSpPr>
          <p:cNvPr id="4" name="Espace réservé du numéro de diapositive 3">
            <a:extLst>
              <a:ext uri="{FF2B5EF4-FFF2-40B4-BE49-F238E27FC236}">
                <a16:creationId xmlns:a16="http://schemas.microsoft.com/office/drawing/2014/main" id="{3963C2FE-6F28-3DAD-4673-EAA342BA9F7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E9D167-0B60-4DD2-BB39-69B93295B942}" type="slidenum">
              <a:rPr lang="fr-CH" smtClean="0"/>
              <a:pPr>
                <a:spcAft>
                  <a:spcPts val="600"/>
                </a:spcAft>
              </a:pPr>
              <a:t>5</a:t>
            </a:fld>
            <a:endParaRPr lang="fr-CH" sz="1100">
              <a:solidFill>
                <a:schemeClr val="tx1">
                  <a:lumMod val="50000"/>
                  <a:lumOff val="50000"/>
                </a:schemeClr>
              </a:solidFill>
            </a:endParaRPr>
          </a:p>
        </p:txBody>
      </p:sp>
      <p:sp>
        <p:nvSpPr>
          <p:cNvPr id="6" name="Rectangle : coins arrondis 5">
            <a:extLst>
              <a:ext uri="{FF2B5EF4-FFF2-40B4-BE49-F238E27FC236}">
                <a16:creationId xmlns:a16="http://schemas.microsoft.com/office/drawing/2014/main" id="{4D6D28CD-34DF-C46A-FA10-55A1FA8B3D33}"/>
              </a:ext>
            </a:extLst>
          </p:cNvPr>
          <p:cNvSpPr/>
          <p:nvPr/>
        </p:nvSpPr>
        <p:spPr>
          <a:xfrm>
            <a:off x="606861" y="1680713"/>
            <a:ext cx="11002762" cy="2009289"/>
          </a:xfrm>
          <a:prstGeom prst="roundRect">
            <a:avLst>
              <a:gd name="adj" fmla="val 10000"/>
            </a:avLst>
          </a:prstGeom>
          <a:solidFill>
            <a:schemeClr val="accent1">
              <a:lumMod val="20000"/>
              <a:lumOff val="80000"/>
            </a:schemeClr>
          </a:solidFill>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fr-CH"/>
          </a:p>
        </p:txBody>
      </p:sp>
      <p:grpSp>
        <p:nvGrpSpPr>
          <p:cNvPr id="9" name="Groupe 8">
            <a:extLst>
              <a:ext uri="{FF2B5EF4-FFF2-40B4-BE49-F238E27FC236}">
                <a16:creationId xmlns:a16="http://schemas.microsoft.com/office/drawing/2014/main" id="{0AB03F07-3E5D-5341-3493-61F3546A044E}"/>
              </a:ext>
            </a:extLst>
          </p:cNvPr>
          <p:cNvGrpSpPr/>
          <p:nvPr/>
        </p:nvGrpSpPr>
        <p:grpSpPr>
          <a:xfrm>
            <a:off x="1632280" y="2136254"/>
            <a:ext cx="9649450" cy="1215500"/>
            <a:chOff x="1278378" y="599528"/>
            <a:chExt cx="9649450" cy="1106821"/>
          </a:xfrm>
        </p:grpSpPr>
        <p:sp>
          <p:nvSpPr>
            <p:cNvPr id="24" name="Rectangle 23">
              <a:extLst>
                <a:ext uri="{FF2B5EF4-FFF2-40B4-BE49-F238E27FC236}">
                  <a16:creationId xmlns:a16="http://schemas.microsoft.com/office/drawing/2014/main" id="{97980C64-0C63-0779-C540-FFDB7FDF0D3D}"/>
                </a:ext>
              </a:extLst>
            </p:cNvPr>
            <p:cNvSpPr/>
            <p:nvPr/>
          </p:nvSpPr>
          <p:spPr>
            <a:xfrm>
              <a:off x="1278378" y="599528"/>
              <a:ext cx="9649450" cy="11068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H"/>
            </a:p>
          </p:txBody>
        </p:sp>
        <p:sp>
          <p:nvSpPr>
            <p:cNvPr id="25" name="ZoneTexte 24">
              <a:extLst>
                <a:ext uri="{FF2B5EF4-FFF2-40B4-BE49-F238E27FC236}">
                  <a16:creationId xmlns:a16="http://schemas.microsoft.com/office/drawing/2014/main" id="{0634AE28-5D9D-1E36-578A-1DAC4CDD8AB7}"/>
                </a:ext>
              </a:extLst>
            </p:cNvPr>
            <p:cNvSpPr txBox="1"/>
            <p:nvPr/>
          </p:nvSpPr>
          <p:spPr>
            <a:xfrm>
              <a:off x="1278378" y="599528"/>
              <a:ext cx="9649450" cy="10078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7139" tIns="117139" rIns="117139" bIns="117139" numCol="1" spcCol="1270" anchor="ctr" anchorCtr="0">
              <a:noAutofit/>
            </a:bodyPr>
            <a:lstStyle/>
            <a:p>
              <a:pPr marL="0" lvl="0" indent="0" algn="l" defTabSz="622300">
                <a:lnSpc>
                  <a:spcPct val="100000"/>
                </a:lnSpc>
                <a:spcBef>
                  <a:spcPct val="0"/>
                </a:spcBef>
                <a:spcAft>
                  <a:spcPct val="35000"/>
                </a:spcAft>
                <a:buNone/>
              </a:pPr>
              <a:r>
                <a:rPr lang="fr-CH" i="0" u="none" kern="1200" dirty="0"/>
                <a:t>L’article 25 sur la santé de la Convention relative aux droits des personnes handicapées des Nations Unies</a:t>
              </a:r>
              <a:r>
                <a:rPr lang="fr-CH" dirty="0"/>
                <a:t> (CDPH, 2008) : </a:t>
              </a:r>
            </a:p>
            <a:p>
              <a:pPr marL="0" lvl="0" indent="0" algn="l" defTabSz="622300">
                <a:lnSpc>
                  <a:spcPct val="100000"/>
                </a:lnSpc>
                <a:spcBef>
                  <a:spcPct val="0"/>
                </a:spcBef>
                <a:spcAft>
                  <a:spcPct val="35000"/>
                </a:spcAft>
                <a:buNone/>
              </a:pPr>
              <a:r>
                <a:rPr lang="fr-CH" i="0" u="none" kern="1200" dirty="0"/>
                <a:t>« </a:t>
              </a:r>
              <a:r>
                <a:rPr lang="fr-CH" sz="1800" i="1" dirty="0">
                  <a:effectLst/>
                  <a:latin typeface="Aptos" panose="020B0004020202020204" pitchFamily="34" charset="0"/>
                  <a:ea typeface="Aptos" panose="020B0004020202020204" pitchFamily="34" charset="0"/>
                  <a:cs typeface="Aptos" panose="020B0004020202020204" pitchFamily="34" charset="0"/>
                </a:rPr>
                <a:t>Les États Parties reconnaissent que les personnes handicapées ont le droit de jouir du meilleur état de santé possible sans discrimination fondée sur le handicap. Ils prennent toutes les mesures appropriées pour leur assurer l’accès à des services de santé (...) »</a:t>
              </a:r>
              <a:endParaRPr lang="en-US" i="1" u="none" kern="1200" dirty="0"/>
            </a:p>
          </p:txBody>
        </p:sp>
      </p:grpSp>
      <p:sp>
        <p:nvSpPr>
          <p:cNvPr id="19" name="Rectangle : coins arrondis 18">
            <a:extLst>
              <a:ext uri="{FF2B5EF4-FFF2-40B4-BE49-F238E27FC236}">
                <a16:creationId xmlns:a16="http://schemas.microsoft.com/office/drawing/2014/main" id="{C5EABA67-9116-5477-3075-D9B5C06F4A85}"/>
              </a:ext>
            </a:extLst>
          </p:cNvPr>
          <p:cNvSpPr/>
          <p:nvPr/>
        </p:nvSpPr>
        <p:spPr>
          <a:xfrm>
            <a:off x="632084" y="4057032"/>
            <a:ext cx="10977539" cy="1576446"/>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fr-CH"/>
          </a:p>
        </p:txBody>
      </p:sp>
      <p:sp>
        <p:nvSpPr>
          <p:cNvPr id="20" name="Rectangle 19" descr="Docteur">
            <a:extLst>
              <a:ext uri="{FF2B5EF4-FFF2-40B4-BE49-F238E27FC236}">
                <a16:creationId xmlns:a16="http://schemas.microsoft.com/office/drawing/2014/main" id="{E753F9E3-BEE1-C58F-AB75-800D524EF41F}"/>
              </a:ext>
            </a:extLst>
          </p:cNvPr>
          <p:cNvSpPr/>
          <p:nvPr/>
        </p:nvSpPr>
        <p:spPr>
          <a:xfrm>
            <a:off x="973819" y="4540879"/>
            <a:ext cx="608751" cy="60875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2">
              <a:hueOff val="-1455363"/>
              <a:satOff val="-83928"/>
              <a:lumOff val="8628"/>
              <a:alphaOff val="0"/>
            </a:schemeClr>
          </a:effectRef>
          <a:fontRef idx="minor">
            <a:schemeClr val="lt1"/>
          </a:fontRef>
        </p:style>
        <p:txBody>
          <a:bodyPr/>
          <a:lstStyle/>
          <a:p>
            <a:endParaRPr lang="fr-CH" dirty="0"/>
          </a:p>
        </p:txBody>
      </p:sp>
      <p:grpSp>
        <p:nvGrpSpPr>
          <p:cNvPr id="21" name="Groupe 20">
            <a:extLst>
              <a:ext uri="{FF2B5EF4-FFF2-40B4-BE49-F238E27FC236}">
                <a16:creationId xmlns:a16="http://schemas.microsoft.com/office/drawing/2014/main" id="{782E9811-F0F4-E35F-419A-0928E9C1279D}"/>
              </a:ext>
            </a:extLst>
          </p:cNvPr>
          <p:cNvGrpSpPr/>
          <p:nvPr/>
        </p:nvGrpSpPr>
        <p:grpSpPr>
          <a:xfrm>
            <a:off x="1632280" y="3834771"/>
            <a:ext cx="9927633" cy="1829693"/>
            <a:chOff x="1000195" y="1983055"/>
            <a:chExt cx="9927633" cy="1829693"/>
          </a:xfrm>
        </p:grpSpPr>
        <p:sp>
          <p:nvSpPr>
            <p:cNvPr id="22" name="Rectangle 21">
              <a:extLst>
                <a:ext uri="{FF2B5EF4-FFF2-40B4-BE49-F238E27FC236}">
                  <a16:creationId xmlns:a16="http://schemas.microsoft.com/office/drawing/2014/main" id="{23854FE1-9D6A-7732-E8F9-5413C9C992D5}"/>
                </a:ext>
              </a:extLst>
            </p:cNvPr>
            <p:cNvSpPr/>
            <p:nvPr/>
          </p:nvSpPr>
          <p:spPr>
            <a:xfrm>
              <a:off x="1278378" y="1983055"/>
              <a:ext cx="9649450" cy="110682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CH"/>
            </a:p>
          </p:txBody>
        </p:sp>
        <p:sp>
          <p:nvSpPr>
            <p:cNvPr id="23" name="ZoneTexte 22">
              <a:extLst>
                <a:ext uri="{FF2B5EF4-FFF2-40B4-BE49-F238E27FC236}">
                  <a16:creationId xmlns:a16="http://schemas.microsoft.com/office/drawing/2014/main" id="{CA6730AE-9908-A1A8-4C2B-95A834B0924E}"/>
                </a:ext>
              </a:extLst>
            </p:cNvPr>
            <p:cNvSpPr txBox="1"/>
            <p:nvPr/>
          </p:nvSpPr>
          <p:spPr>
            <a:xfrm>
              <a:off x="1000195" y="2255800"/>
              <a:ext cx="9649450" cy="15569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7139" tIns="117139" rIns="117139" bIns="117139" numCol="1" spcCol="1270" anchor="ctr" anchorCtr="0">
              <a:noAutofit/>
            </a:bodyPr>
            <a:lstStyle/>
            <a:p>
              <a:pPr marL="0" lvl="0" indent="0" algn="l" defTabSz="622300">
                <a:lnSpc>
                  <a:spcPct val="100000"/>
                </a:lnSpc>
                <a:spcBef>
                  <a:spcPct val="0"/>
                </a:spcBef>
                <a:spcAft>
                  <a:spcPct val="35000"/>
                </a:spcAft>
                <a:buNone/>
              </a:pPr>
              <a:r>
                <a:rPr lang="fr-CH" kern="1200" dirty="0"/>
                <a:t>Découlant aussi d’une volonté politique forte, d'améliorer l'accès aux soins pour la patientèle et inscrite dans les objectifs annuels du Département de la santé et de l’aide sociale (DSAS), le CHUV a entamé les réflexions pour remédier aux échos des familles en lien avec les besoins des </a:t>
              </a:r>
              <a:r>
                <a:rPr lang="fr-CH" kern="1200" dirty="0" err="1"/>
                <a:t>patient-es</a:t>
              </a:r>
              <a:r>
                <a:rPr lang="fr-CH" kern="1200" dirty="0"/>
                <a:t> </a:t>
              </a:r>
              <a:r>
                <a:rPr lang="fr-CH" kern="1200" dirty="0" err="1"/>
                <a:t>atteint-es</a:t>
              </a:r>
              <a:r>
                <a:rPr lang="fr-CH" kern="1200" dirty="0"/>
                <a:t> d’un TSA  et apparenté.</a:t>
              </a:r>
              <a:endParaRPr lang="en-US" kern="1200" dirty="0"/>
            </a:p>
          </p:txBody>
        </p:sp>
      </p:grpSp>
      <p:pic>
        <p:nvPicPr>
          <p:cNvPr id="27" name="Graphique 26" descr="Contrat avec un remplissage uni">
            <a:extLst>
              <a:ext uri="{FF2B5EF4-FFF2-40B4-BE49-F238E27FC236}">
                <a16:creationId xmlns:a16="http://schemas.microsoft.com/office/drawing/2014/main" id="{A1717C0F-9935-CBBC-6B39-50668D61A9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665" y="2393196"/>
            <a:ext cx="701615" cy="701615"/>
          </a:xfrm>
          <a:prstGeom prst="rect">
            <a:avLst/>
          </a:prstGeom>
        </p:spPr>
      </p:pic>
    </p:spTree>
    <p:extLst>
      <p:ext uri="{BB962C8B-B14F-4D97-AF65-F5344CB8AC3E}">
        <p14:creationId xmlns:p14="http://schemas.microsoft.com/office/powerpoint/2010/main" val="2234315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7838B9-69AB-9D31-2453-E74F0E686348}"/>
              </a:ext>
            </a:extLst>
          </p:cNvPr>
          <p:cNvSpPr>
            <a:spLocks noGrp="1"/>
          </p:cNvSpPr>
          <p:nvPr>
            <p:ph type="title"/>
          </p:nvPr>
        </p:nvSpPr>
        <p:spPr>
          <a:xfrm>
            <a:off x="1371597" y="348865"/>
            <a:ext cx="10044023" cy="877729"/>
          </a:xfrm>
        </p:spPr>
        <p:txBody>
          <a:bodyPr anchor="ctr">
            <a:normAutofit/>
          </a:bodyPr>
          <a:lstStyle/>
          <a:p>
            <a:r>
              <a:rPr lang="fr-CH" sz="4000" dirty="0"/>
              <a:t>Finalité du projet </a:t>
            </a:r>
          </a:p>
        </p:txBody>
      </p:sp>
      <p:sp>
        <p:nvSpPr>
          <p:cNvPr id="4" name="Espace réservé du numéro de diapositive 3">
            <a:extLst>
              <a:ext uri="{FF2B5EF4-FFF2-40B4-BE49-F238E27FC236}">
                <a16:creationId xmlns:a16="http://schemas.microsoft.com/office/drawing/2014/main" id="{3963C2FE-6F28-3DAD-4673-EAA342BA9F7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E9D167-0B60-4DD2-BB39-69B93295B942}" type="slidenum">
              <a:rPr lang="fr-CH" smtClean="0"/>
              <a:pPr>
                <a:spcAft>
                  <a:spcPts val="600"/>
                </a:spcAft>
              </a:pPr>
              <a:t>6</a:t>
            </a:fld>
            <a:endParaRPr lang="fr-CH" sz="1100">
              <a:solidFill>
                <a:schemeClr val="tx1">
                  <a:lumMod val="50000"/>
                  <a:lumOff val="50000"/>
                </a:schemeClr>
              </a:solidFill>
            </a:endParaRPr>
          </a:p>
        </p:txBody>
      </p:sp>
      <p:grpSp>
        <p:nvGrpSpPr>
          <p:cNvPr id="3" name="Groupe 2">
            <a:extLst>
              <a:ext uri="{FF2B5EF4-FFF2-40B4-BE49-F238E27FC236}">
                <a16:creationId xmlns:a16="http://schemas.microsoft.com/office/drawing/2014/main" id="{8CA58421-0338-E000-E384-3A13C8F8009A}"/>
              </a:ext>
            </a:extLst>
          </p:cNvPr>
          <p:cNvGrpSpPr/>
          <p:nvPr/>
        </p:nvGrpSpPr>
        <p:grpSpPr>
          <a:xfrm>
            <a:off x="680631" y="2253448"/>
            <a:ext cx="10927829" cy="994500"/>
            <a:chOff x="0" y="280952"/>
            <a:chExt cx="10927829" cy="994500"/>
          </a:xfrm>
        </p:grpSpPr>
        <p:sp>
          <p:nvSpPr>
            <p:cNvPr id="17" name="Rectangle : coins arrondis 16">
              <a:extLst>
                <a:ext uri="{FF2B5EF4-FFF2-40B4-BE49-F238E27FC236}">
                  <a16:creationId xmlns:a16="http://schemas.microsoft.com/office/drawing/2014/main" id="{055C5FE6-8C48-A625-5255-1B5C926D61D1}"/>
                </a:ext>
              </a:extLst>
            </p:cNvPr>
            <p:cNvSpPr/>
            <p:nvPr/>
          </p:nvSpPr>
          <p:spPr>
            <a:xfrm>
              <a:off x="0" y="280952"/>
              <a:ext cx="10927829" cy="994500"/>
            </a:xfrm>
            <a:prstGeom prst="roundRect">
              <a:avLst/>
            </a:prstGeom>
            <a:ln>
              <a:solidFill>
                <a:schemeClr val="tx1">
                  <a:lumMod val="40000"/>
                  <a:lumOff val="60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CH"/>
            </a:p>
          </p:txBody>
        </p:sp>
        <p:sp>
          <p:nvSpPr>
            <p:cNvPr id="18" name="Rectangle : coins arrondis 4">
              <a:extLst>
                <a:ext uri="{FF2B5EF4-FFF2-40B4-BE49-F238E27FC236}">
                  <a16:creationId xmlns:a16="http://schemas.microsoft.com/office/drawing/2014/main" id="{0E8F3DB6-2788-4BB5-F049-AA568A991FA3}"/>
                </a:ext>
              </a:extLst>
            </p:cNvPr>
            <p:cNvSpPr txBox="1"/>
            <p:nvPr/>
          </p:nvSpPr>
          <p:spPr>
            <a:xfrm>
              <a:off x="48547" y="329499"/>
              <a:ext cx="10830735" cy="897406"/>
            </a:xfrm>
            <a:prstGeom prst="rect">
              <a:avLst/>
            </a:prstGeom>
            <a:solidFill>
              <a:schemeClr val="tx1">
                <a:lumMod val="40000"/>
                <a:lumOff val="60000"/>
              </a:schemeClr>
            </a:solidFill>
            <a:ln>
              <a:solidFill>
                <a:schemeClr val="tx1">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CH" sz="2500" kern="1200" dirty="0"/>
                <a:t>Les acteurs cliniques sont à même de s’adapter le plus possible, aux besoins de cette population spécifique</a:t>
              </a:r>
              <a:endParaRPr lang="en-US" sz="2500" kern="1200" dirty="0"/>
            </a:p>
          </p:txBody>
        </p:sp>
      </p:grpSp>
      <p:grpSp>
        <p:nvGrpSpPr>
          <p:cNvPr id="5" name="Groupe 4">
            <a:extLst>
              <a:ext uri="{FF2B5EF4-FFF2-40B4-BE49-F238E27FC236}">
                <a16:creationId xmlns:a16="http://schemas.microsoft.com/office/drawing/2014/main" id="{C213E281-81FD-6272-F5E8-2C190623C90E}"/>
              </a:ext>
            </a:extLst>
          </p:cNvPr>
          <p:cNvGrpSpPr/>
          <p:nvPr/>
        </p:nvGrpSpPr>
        <p:grpSpPr>
          <a:xfrm>
            <a:off x="680630" y="3449246"/>
            <a:ext cx="10927829" cy="1115047"/>
            <a:chOff x="0" y="1347452"/>
            <a:chExt cx="10927829" cy="994500"/>
          </a:xfrm>
        </p:grpSpPr>
        <p:sp>
          <p:nvSpPr>
            <p:cNvPr id="13" name="Rectangle : coins arrondis 12">
              <a:extLst>
                <a:ext uri="{FF2B5EF4-FFF2-40B4-BE49-F238E27FC236}">
                  <a16:creationId xmlns:a16="http://schemas.microsoft.com/office/drawing/2014/main" id="{3E912E29-6564-8311-25F1-4730365CE417}"/>
                </a:ext>
              </a:extLst>
            </p:cNvPr>
            <p:cNvSpPr/>
            <p:nvPr/>
          </p:nvSpPr>
          <p:spPr>
            <a:xfrm>
              <a:off x="0" y="1347452"/>
              <a:ext cx="10927829" cy="994500"/>
            </a:xfrm>
            <a:prstGeom prst="roundRect">
              <a:avLst/>
            </a:pr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endParaRPr lang="fr-CH"/>
            </a:p>
          </p:txBody>
        </p:sp>
        <p:sp>
          <p:nvSpPr>
            <p:cNvPr id="15" name="Rectangle : coins arrondis 6">
              <a:extLst>
                <a:ext uri="{FF2B5EF4-FFF2-40B4-BE49-F238E27FC236}">
                  <a16:creationId xmlns:a16="http://schemas.microsoft.com/office/drawing/2014/main" id="{2E3B849E-0D55-C80F-0A35-868775A53C11}"/>
                </a:ext>
              </a:extLst>
            </p:cNvPr>
            <p:cNvSpPr txBox="1"/>
            <p:nvPr/>
          </p:nvSpPr>
          <p:spPr>
            <a:xfrm>
              <a:off x="48547" y="1395999"/>
              <a:ext cx="10830735" cy="897406"/>
            </a:xfrm>
            <a:prstGeom prst="rect">
              <a:avLst/>
            </a:prstGeom>
            <a:solidFill>
              <a:schemeClr val="tx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CH" sz="2500" kern="1200" dirty="0"/>
                <a:t>Les patients TSA et apparentés ainsi que leurs proches, bénéficient d’une prise en </a:t>
              </a:r>
              <a:r>
                <a:rPr lang="fr-CH" sz="2500" dirty="0"/>
                <a:t>soins</a:t>
              </a:r>
              <a:r>
                <a:rPr lang="fr-CH" sz="2500" kern="1200" dirty="0"/>
                <a:t> personnalisée et bienveillante, qui rend leur expérience positive</a:t>
              </a:r>
              <a:endParaRPr lang="en-US" sz="2500" kern="1200" dirty="0"/>
            </a:p>
          </p:txBody>
        </p:sp>
      </p:grpSp>
      <p:grpSp>
        <p:nvGrpSpPr>
          <p:cNvPr id="7" name="Groupe 6">
            <a:extLst>
              <a:ext uri="{FF2B5EF4-FFF2-40B4-BE49-F238E27FC236}">
                <a16:creationId xmlns:a16="http://schemas.microsoft.com/office/drawing/2014/main" id="{0443BDB5-4390-EF27-4A9E-9CB67BF7F6F9}"/>
              </a:ext>
            </a:extLst>
          </p:cNvPr>
          <p:cNvGrpSpPr/>
          <p:nvPr/>
        </p:nvGrpSpPr>
        <p:grpSpPr>
          <a:xfrm>
            <a:off x="632084" y="4794327"/>
            <a:ext cx="10927829" cy="994500"/>
            <a:chOff x="0" y="2413952"/>
            <a:chExt cx="10927829" cy="994500"/>
          </a:xfrm>
        </p:grpSpPr>
        <p:sp>
          <p:nvSpPr>
            <p:cNvPr id="8" name="Rectangle : coins arrondis 7">
              <a:extLst>
                <a:ext uri="{FF2B5EF4-FFF2-40B4-BE49-F238E27FC236}">
                  <a16:creationId xmlns:a16="http://schemas.microsoft.com/office/drawing/2014/main" id="{364FECD7-E6CF-0FCB-3B8B-50F9B71A807A}"/>
                </a:ext>
              </a:extLst>
            </p:cNvPr>
            <p:cNvSpPr/>
            <p:nvPr/>
          </p:nvSpPr>
          <p:spPr>
            <a:xfrm>
              <a:off x="0" y="2413952"/>
              <a:ext cx="10927829" cy="994500"/>
            </a:xfrm>
            <a:prstGeom prst="roundRect">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endParaRPr lang="fr-CH"/>
            </a:p>
          </p:txBody>
        </p:sp>
        <p:sp>
          <p:nvSpPr>
            <p:cNvPr id="11" name="Rectangle : coins arrondis 8">
              <a:extLst>
                <a:ext uri="{FF2B5EF4-FFF2-40B4-BE49-F238E27FC236}">
                  <a16:creationId xmlns:a16="http://schemas.microsoft.com/office/drawing/2014/main" id="{0E8E14A9-0268-DF92-E362-1314861C43B2}"/>
                </a:ext>
              </a:extLst>
            </p:cNvPr>
            <p:cNvSpPr txBox="1"/>
            <p:nvPr/>
          </p:nvSpPr>
          <p:spPr>
            <a:xfrm>
              <a:off x="48547" y="2462499"/>
              <a:ext cx="10830735" cy="897406"/>
            </a:xfrm>
            <a:prstGeom prst="rect">
              <a:avLst/>
            </a:prstGeom>
            <a:solidFill>
              <a:schemeClr val="tx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CH" sz="2500" kern="1200" dirty="0"/>
                <a:t>Le dispositif d’accueil CHUV pourra être transposé </a:t>
              </a:r>
              <a:r>
                <a:rPr lang="fr-CH" sz="2500" dirty="0"/>
                <a:t>à</a:t>
              </a:r>
              <a:r>
                <a:rPr lang="fr-CH" sz="2500" kern="1200" dirty="0"/>
                <a:t> d’autres établissements hospitaliers</a:t>
              </a:r>
              <a:endParaRPr lang="en-US" sz="2500" kern="1200" dirty="0"/>
            </a:p>
          </p:txBody>
        </p:sp>
      </p:grpSp>
    </p:spTree>
    <p:extLst>
      <p:ext uri="{BB962C8B-B14F-4D97-AF65-F5344CB8AC3E}">
        <p14:creationId xmlns:p14="http://schemas.microsoft.com/office/powerpoint/2010/main" val="2238884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B6AA2-5879-DC48-B1CD-AA79B7C38C1B}"/>
              </a:ext>
            </a:extLst>
          </p:cNvPr>
          <p:cNvSpPr>
            <a:spLocks noGrp="1"/>
          </p:cNvSpPr>
          <p:nvPr>
            <p:ph type="title"/>
          </p:nvPr>
        </p:nvSpPr>
        <p:spPr>
          <a:xfrm>
            <a:off x="1371597" y="348865"/>
            <a:ext cx="10044023" cy="877729"/>
          </a:xfrm>
        </p:spPr>
        <p:txBody>
          <a:bodyPr anchor="ctr">
            <a:normAutofit/>
          </a:bodyPr>
          <a:lstStyle/>
          <a:p>
            <a:r>
              <a:rPr lang="fr-CH" sz="4000" dirty="0"/>
              <a:t>Projet institutionnel DAC-TSA</a:t>
            </a:r>
          </a:p>
        </p:txBody>
      </p:sp>
      <p:sp>
        <p:nvSpPr>
          <p:cNvPr id="4" name="Espace réservé du numéro de diapositive 3">
            <a:extLst>
              <a:ext uri="{FF2B5EF4-FFF2-40B4-BE49-F238E27FC236}">
                <a16:creationId xmlns:a16="http://schemas.microsoft.com/office/drawing/2014/main" id="{2059B8ED-39D0-9214-A381-F95AF11D42C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E9D167-0B60-4DD2-BB39-69B93295B942}" type="slidenum">
              <a:rPr lang="fr-CH" smtClean="0"/>
              <a:pPr>
                <a:spcAft>
                  <a:spcPts val="600"/>
                </a:spcAft>
              </a:pPr>
              <a:t>7</a:t>
            </a:fld>
            <a:endParaRPr lang="fr-CH" sz="1100">
              <a:solidFill>
                <a:schemeClr val="tx1">
                  <a:lumMod val="50000"/>
                  <a:lumOff val="50000"/>
                </a:schemeClr>
              </a:solidFill>
            </a:endParaRPr>
          </a:p>
        </p:txBody>
      </p:sp>
      <p:sp>
        <p:nvSpPr>
          <p:cNvPr id="5" name="Espace réservé du contenu 4">
            <a:extLst>
              <a:ext uri="{FF2B5EF4-FFF2-40B4-BE49-F238E27FC236}">
                <a16:creationId xmlns:a16="http://schemas.microsoft.com/office/drawing/2014/main" id="{79CB254A-5719-1D99-F071-9357CD872889}"/>
              </a:ext>
            </a:extLst>
          </p:cNvPr>
          <p:cNvSpPr>
            <a:spLocks noGrp="1"/>
          </p:cNvSpPr>
          <p:nvPr>
            <p:ph idx="1"/>
          </p:nvPr>
        </p:nvSpPr>
        <p:spPr/>
        <p:txBody>
          <a:bodyPr>
            <a:normAutofit fontScale="92500" lnSpcReduction="10000"/>
          </a:bodyPr>
          <a:lstStyle/>
          <a:p>
            <a:r>
              <a:rPr lang="fr-CH" dirty="0"/>
              <a:t>Dispositif d’Accueil CHUV pour patients porteurs de Troubles du spectre autistique et apparentés: DAC-TSA </a:t>
            </a:r>
          </a:p>
          <a:p>
            <a:pPr marL="0" indent="0">
              <a:buNone/>
            </a:pPr>
            <a:endParaRPr lang="fr-CH" dirty="0"/>
          </a:p>
          <a:p>
            <a:r>
              <a:rPr lang="fr-CH" dirty="0"/>
              <a:t>Comité de pilotage Direction Médicale et Direction des Soins</a:t>
            </a:r>
          </a:p>
          <a:p>
            <a:endParaRPr lang="fr-CH" dirty="0"/>
          </a:p>
          <a:p>
            <a:r>
              <a:rPr lang="fr-CH" dirty="0"/>
              <a:t>Objectifs: </a:t>
            </a:r>
          </a:p>
          <a:p>
            <a:pPr lvl="1"/>
            <a:r>
              <a:rPr lang="fr-CH" dirty="0"/>
              <a:t>Améliorer la prise en soins des patients concernés</a:t>
            </a:r>
          </a:p>
          <a:p>
            <a:pPr lvl="1"/>
            <a:r>
              <a:rPr lang="fr-CH" dirty="0"/>
              <a:t>Soutenir les équipes dans leurs activités en intégrant les besoins spécifiques</a:t>
            </a:r>
          </a:p>
          <a:p>
            <a:pPr lvl="1"/>
            <a:r>
              <a:rPr lang="fr-CH" dirty="0"/>
              <a:t>Favoriser l’inclusivité dans les soins des patients concernés</a:t>
            </a:r>
            <a:endParaRPr lang="en-US" dirty="0"/>
          </a:p>
        </p:txBody>
      </p:sp>
    </p:spTree>
    <p:extLst>
      <p:ext uri="{BB962C8B-B14F-4D97-AF65-F5344CB8AC3E}">
        <p14:creationId xmlns:p14="http://schemas.microsoft.com/office/powerpoint/2010/main" val="2849036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B6AA2-5879-DC48-B1CD-AA79B7C38C1B}"/>
              </a:ext>
            </a:extLst>
          </p:cNvPr>
          <p:cNvSpPr>
            <a:spLocks noGrp="1"/>
          </p:cNvSpPr>
          <p:nvPr>
            <p:ph type="title"/>
          </p:nvPr>
        </p:nvSpPr>
        <p:spPr>
          <a:xfrm>
            <a:off x="1371597" y="348865"/>
            <a:ext cx="10044023" cy="877729"/>
          </a:xfrm>
        </p:spPr>
        <p:txBody>
          <a:bodyPr anchor="ctr">
            <a:normAutofit/>
          </a:bodyPr>
          <a:lstStyle/>
          <a:p>
            <a:r>
              <a:rPr lang="fr-CH" sz="4000" dirty="0"/>
              <a:t>Projet institutionnel DAC-TSA</a:t>
            </a:r>
          </a:p>
        </p:txBody>
      </p:sp>
      <p:sp>
        <p:nvSpPr>
          <p:cNvPr id="4" name="Espace réservé du numéro de diapositive 3">
            <a:extLst>
              <a:ext uri="{FF2B5EF4-FFF2-40B4-BE49-F238E27FC236}">
                <a16:creationId xmlns:a16="http://schemas.microsoft.com/office/drawing/2014/main" id="{2059B8ED-39D0-9214-A381-F95AF11D42C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E9D167-0B60-4DD2-BB39-69B93295B942}" type="slidenum">
              <a:rPr lang="fr-CH" smtClean="0"/>
              <a:pPr>
                <a:spcAft>
                  <a:spcPts val="600"/>
                </a:spcAft>
              </a:pPr>
              <a:t>8</a:t>
            </a:fld>
            <a:endParaRPr lang="fr-CH" sz="1100">
              <a:solidFill>
                <a:schemeClr val="tx1">
                  <a:lumMod val="50000"/>
                  <a:lumOff val="50000"/>
                </a:schemeClr>
              </a:solidFill>
            </a:endParaRPr>
          </a:p>
        </p:txBody>
      </p:sp>
      <p:sp>
        <p:nvSpPr>
          <p:cNvPr id="5" name="Espace réservé du contenu 4">
            <a:extLst>
              <a:ext uri="{FF2B5EF4-FFF2-40B4-BE49-F238E27FC236}">
                <a16:creationId xmlns:a16="http://schemas.microsoft.com/office/drawing/2014/main" id="{79CB254A-5719-1D99-F071-9357CD872889}"/>
              </a:ext>
            </a:extLst>
          </p:cNvPr>
          <p:cNvSpPr>
            <a:spLocks noGrp="1"/>
          </p:cNvSpPr>
          <p:nvPr>
            <p:ph idx="1"/>
          </p:nvPr>
        </p:nvSpPr>
        <p:spPr>
          <a:xfrm>
            <a:off x="838200" y="1825625"/>
            <a:ext cx="10975848" cy="4351338"/>
          </a:xfrm>
        </p:spPr>
        <p:txBody>
          <a:bodyPr>
            <a:normAutofit/>
          </a:bodyPr>
          <a:lstStyle/>
          <a:p>
            <a:r>
              <a:rPr lang="fr-CH" dirty="0"/>
              <a:t>Equipe: </a:t>
            </a:r>
          </a:p>
          <a:p>
            <a:pPr lvl="1"/>
            <a:r>
              <a:rPr lang="fr-CH" dirty="0"/>
              <a:t>Supervision médico-soignante</a:t>
            </a:r>
          </a:p>
          <a:p>
            <a:pPr lvl="1"/>
            <a:r>
              <a:rPr lang="fr-CH" dirty="0"/>
              <a:t>1.3 Equivalent Plein Temps (EPT) Infirmier : 5 </a:t>
            </a:r>
            <a:r>
              <a:rPr lang="fr-CH" dirty="0" err="1"/>
              <a:t>professionnel-les</a:t>
            </a:r>
            <a:endParaRPr lang="fr-CH" dirty="0"/>
          </a:p>
          <a:p>
            <a:pPr lvl="1"/>
            <a:r>
              <a:rPr lang="fr-CH" dirty="0"/>
              <a:t>1 secrétaire coordinatrice 0.5 EPT (soutien financier Fondation philanthropique Next)</a:t>
            </a:r>
          </a:p>
          <a:p>
            <a:pPr lvl="1"/>
            <a:endParaRPr lang="fr-CH" dirty="0"/>
          </a:p>
          <a:p>
            <a:r>
              <a:rPr lang="fr-CH" dirty="0"/>
              <a:t>Réseau de référents de tous les départements</a:t>
            </a:r>
          </a:p>
          <a:p>
            <a:endParaRPr lang="fr-CH" dirty="0"/>
          </a:p>
          <a:p>
            <a:r>
              <a:rPr lang="fr-CH" dirty="0"/>
              <a:t>Lancement du dispositif : 15 juin 2023</a:t>
            </a:r>
          </a:p>
          <a:p>
            <a:endParaRPr lang="fr-CH" dirty="0"/>
          </a:p>
          <a:p>
            <a:pPr lvl="0">
              <a:lnSpc>
                <a:spcPct val="100000"/>
              </a:lnSpc>
              <a:defRPr cap="all"/>
            </a:pPr>
            <a:endParaRPr lang="en-US" dirty="0"/>
          </a:p>
          <a:p>
            <a:endParaRPr lang="fr-CH" dirty="0"/>
          </a:p>
          <a:p>
            <a:endParaRPr lang="fr-CH" dirty="0"/>
          </a:p>
        </p:txBody>
      </p:sp>
    </p:spTree>
    <p:extLst>
      <p:ext uri="{BB962C8B-B14F-4D97-AF65-F5344CB8AC3E}">
        <p14:creationId xmlns:p14="http://schemas.microsoft.com/office/powerpoint/2010/main" val="2404266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B6AA2-5879-DC48-B1CD-AA79B7C38C1B}"/>
              </a:ext>
            </a:extLst>
          </p:cNvPr>
          <p:cNvSpPr>
            <a:spLocks noGrp="1"/>
          </p:cNvSpPr>
          <p:nvPr>
            <p:ph type="title"/>
          </p:nvPr>
        </p:nvSpPr>
        <p:spPr>
          <a:xfrm>
            <a:off x="1371597" y="348865"/>
            <a:ext cx="10044023" cy="877729"/>
          </a:xfrm>
        </p:spPr>
        <p:txBody>
          <a:bodyPr anchor="ctr">
            <a:normAutofit/>
          </a:bodyPr>
          <a:lstStyle/>
          <a:p>
            <a:r>
              <a:rPr lang="fr-CH" sz="4000" dirty="0"/>
              <a:t>Ressources: Sites intranet et internet </a:t>
            </a:r>
          </a:p>
        </p:txBody>
      </p:sp>
      <p:sp>
        <p:nvSpPr>
          <p:cNvPr id="4" name="Espace réservé du numéro de diapositive 3">
            <a:extLst>
              <a:ext uri="{FF2B5EF4-FFF2-40B4-BE49-F238E27FC236}">
                <a16:creationId xmlns:a16="http://schemas.microsoft.com/office/drawing/2014/main" id="{2059B8ED-39D0-9214-A381-F95AF11D42C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E9D167-0B60-4DD2-BB39-69B93295B942}" type="slidenum">
              <a:rPr lang="fr-CH" smtClean="0"/>
              <a:pPr>
                <a:spcAft>
                  <a:spcPts val="600"/>
                </a:spcAft>
              </a:pPr>
              <a:t>9</a:t>
            </a:fld>
            <a:endParaRPr lang="fr-CH" sz="1100">
              <a:solidFill>
                <a:schemeClr val="tx1">
                  <a:lumMod val="50000"/>
                  <a:lumOff val="50000"/>
                </a:schemeClr>
              </a:solidFill>
            </a:endParaRPr>
          </a:p>
        </p:txBody>
      </p:sp>
      <p:pic>
        <p:nvPicPr>
          <p:cNvPr id="3" name="Image 2">
            <a:extLst>
              <a:ext uri="{FF2B5EF4-FFF2-40B4-BE49-F238E27FC236}">
                <a16:creationId xmlns:a16="http://schemas.microsoft.com/office/drawing/2014/main" id="{D2022466-47BD-7DFB-273B-CBDC33C9C15B}"/>
              </a:ext>
            </a:extLst>
          </p:cNvPr>
          <p:cNvPicPr>
            <a:picLocks noChangeAspect="1"/>
          </p:cNvPicPr>
          <p:nvPr/>
        </p:nvPicPr>
        <p:blipFill>
          <a:blip r:embed="rId3"/>
          <a:stretch>
            <a:fillRect/>
          </a:stretch>
        </p:blipFill>
        <p:spPr>
          <a:xfrm>
            <a:off x="312274" y="1917954"/>
            <a:ext cx="5261812" cy="4537710"/>
          </a:xfrm>
          <a:prstGeom prst="rect">
            <a:avLst/>
          </a:prstGeom>
        </p:spPr>
      </p:pic>
      <p:pic>
        <p:nvPicPr>
          <p:cNvPr id="5" name="Image 4">
            <a:extLst>
              <a:ext uri="{FF2B5EF4-FFF2-40B4-BE49-F238E27FC236}">
                <a16:creationId xmlns:a16="http://schemas.microsoft.com/office/drawing/2014/main" id="{6A6A352A-8E9B-9A31-838B-6751E91E57C2}"/>
              </a:ext>
            </a:extLst>
          </p:cNvPr>
          <p:cNvPicPr>
            <a:picLocks noChangeAspect="1"/>
          </p:cNvPicPr>
          <p:nvPr/>
        </p:nvPicPr>
        <p:blipFill>
          <a:blip r:embed="rId4"/>
          <a:stretch>
            <a:fillRect/>
          </a:stretch>
        </p:blipFill>
        <p:spPr>
          <a:xfrm>
            <a:off x="5795010" y="1953516"/>
            <a:ext cx="6183968" cy="4340957"/>
          </a:xfrm>
          <a:prstGeom prst="rect">
            <a:avLst/>
          </a:prstGeom>
        </p:spPr>
      </p:pic>
    </p:spTree>
    <p:extLst>
      <p:ext uri="{BB962C8B-B14F-4D97-AF65-F5344CB8AC3E}">
        <p14:creationId xmlns:p14="http://schemas.microsoft.com/office/powerpoint/2010/main" val="2289824112"/>
      </p:ext>
    </p:extLst>
  </p:cSld>
  <p:clrMapOvr>
    <a:masterClrMapping/>
  </p:clrMapOvr>
</p:sld>
</file>

<file path=ppt/theme/theme1.xml><?xml version="1.0" encoding="utf-8"?>
<a:theme xmlns:a="http://schemas.openxmlformats.org/drawingml/2006/main" name="Thème Office">
  <a:themeElements>
    <a:clrScheme name="Grandes-discussions">
      <a:dk1>
        <a:srgbClr val="203864"/>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les-grandes-discussions-modele" id="{218BA783-EE85-F24D-B61C-A1984A05BB5B}" vid="{3DBF8C15-1D17-154E-966E-71713BBAEA7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31F5BC9C9EDA429824C5CCBE49BF73" ma:contentTypeVersion="28" ma:contentTypeDescription="Crée un document." ma:contentTypeScope="" ma:versionID="cc2ec88207f0aed2bee55d5bd2be471f">
  <xsd:schema xmlns:xsd="http://www.w3.org/2001/XMLSchema" xmlns:xs="http://www.w3.org/2001/XMLSchema" xmlns:p="http://schemas.microsoft.com/office/2006/metadata/properties" xmlns:ns1="http://schemas.microsoft.com/sharepoint/v3" xmlns:ns2="233ad086-3473-4178-aaac-22649c25349a" xmlns:ns3="b5333f11-9c60-4acd-8c65-c9ae39a00ca2" xmlns:ns4="fef8c8a3-c36d-410c-98c2-74841b665590" targetNamespace="http://schemas.microsoft.com/office/2006/metadata/properties" ma:root="true" ma:fieldsID="a61e2f3b8a133afb2358adcb34e0d4bf" ns1:_="" ns2:_="" ns3:_="" ns4:_="">
    <xsd:import namespace="http://schemas.microsoft.com/sharepoint/v3"/>
    <xsd:import namespace="233ad086-3473-4178-aaac-22649c25349a"/>
    <xsd:import namespace="b5333f11-9c60-4acd-8c65-c9ae39a00ca2"/>
    <xsd:import namespace="fef8c8a3-c36d-410c-98c2-74841b665590"/>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Emplacement" minOccurs="0"/>
                <xsd:element ref="ns2:6022445c-f7a7-4ab1-be33-b634ca3c5732CountryOrRegion" minOccurs="0"/>
                <xsd:element ref="ns2:6022445c-f7a7-4ab1-be33-b634ca3c5732State" minOccurs="0"/>
                <xsd:element ref="ns2:6022445c-f7a7-4ab1-be33-b634ca3c5732City" minOccurs="0"/>
                <xsd:element ref="ns2:6022445c-f7a7-4ab1-be33-b634ca3c5732PostalCode" minOccurs="0"/>
                <xsd:element ref="ns2:6022445c-f7a7-4ab1-be33-b634ca3c5732Street" minOccurs="0"/>
                <xsd:element ref="ns2:6022445c-f7a7-4ab1-be33-b634ca3c5732GeoLoc" minOccurs="0"/>
                <xsd:element ref="ns2:6022445c-f7a7-4ab1-be33-b634ca3c5732DispNam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Propriétés de la stratégie de conformité unifiée" ma:hidden="true" ma:internalName="_ip_UnifiedCompliancePolicyProperties">
      <xsd:simpleType>
        <xsd:restriction base="dms:Note"/>
      </xsd:simpleType>
    </xsd:element>
    <xsd:element name="_ip_UnifiedCompliancePolicyUIAction" ma:index="11"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3ad086-3473-4178-aaac-22649c2534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d4985833-0891-412b-9bd5-324368fee4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Emplacement" ma:index="27" nillable="true" ma:displayName="Emplacement" ma:format="Dropdown" ma:internalName="Emplacement">
      <xsd:simpleType>
        <xsd:restriction base="dms:Unknown"/>
      </xsd:simpleType>
    </xsd:element>
    <xsd:element name="6022445c-f7a7-4ab1-be33-b634ca3c5732CountryOrRegion" ma:index="28" nillable="true" ma:displayName="Emplacement : Pays/région" ma:internalName="CountryOrRegion" ma:readOnly="true">
      <xsd:simpleType>
        <xsd:restriction base="dms:Text"/>
      </xsd:simpleType>
    </xsd:element>
    <xsd:element name="6022445c-f7a7-4ab1-be33-b634ca3c5732State" ma:index="29" nillable="true" ma:displayName="Emplacement : État" ma:internalName="State" ma:readOnly="true">
      <xsd:simpleType>
        <xsd:restriction base="dms:Text"/>
      </xsd:simpleType>
    </xsd:element>
    <xsd:element name="6022445c-f7a7-4ab1-be33-b634ca3c5732City" ma:index="30" nillable="true" ma:displayName="Emplacement : Ville" ma:internalName="City" ma:readOnly="true">
      <xsd:simpleType>
        <xsd:restriction base="dms:Text"/>
      </xsd:simpleType>
    </xsd:element>
    <xsd:element name="6022445c-f7a7-4ab1-be33-b634ca3c5732PostalCode" ma:index="31" nillable="true" ma:displayName="Emplacement : Code postal" ma:internalName="PostalCode" ma:readOnly="true">
      <xsd:simpleType>
        <xsd:restriction base="dms:Text"/>
      </xsd:simpleType>
    </xsd:element>
    <xsd:element name="6022445c-f7a7-4ab1-be33-b634ca3c5732Street" ma:index="32" nillable="true" ma:displayName="Emplacement : Rue" ma:internalName="Street" ma:readOnly="true">
      <xsd:simpleType>
        <xsd:restriction base="dms:Text"/>
      </xsd:simpleType>
    </xsd:element>
    <xsd:element name="6022445c-f7a7-4ab1-be33-b634ca3c5732GeoLoc" ma:index="33" nillable="true" ma:displayName="Emplacement : Coordonnées" ma:internalName="GeoLoc" ma:readOnly="true">
      <xsd:simpleType>
        <xsd:restriction base="dms:Unknown"/>
      </xsd:simpleType>
    </xsd:element>
    <xsd:element name="6022445c-f7a7-4ab1-be33-b634ca3c5732DispName" ma:index="34" nillable="true" ma:displayName="Emplacement : nom" ma:internalName="DispName"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333f11-9c60-4acd-8c65-c9ae39a00ca2"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f8c8a3-c36d-410c-98c2-74841b665590"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c074b318-474a-4f80-897a-dbcce6296a61}" ma:internalName="TaxCatchAll" ma:showField="CatchAllData" ma:web="b5333f11-9c60-4acd-8c65-c9ae39a00c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323067-AD3F-4494-97EC-992274178F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3ad086-3473-4178-aaac-22649c25349a"/>
    <ds:schemaRef ds:uri="b5333f11-9c60-4acd-8c65-c9ae39a00ca2"/>
    <ds:schemaRef ds:uri="fef8c8a3-c36d-410c-98c2-74841b6655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A7D23E-8438-421F-8EA6-36D88B4174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Thème Office</Template>
  <TotalTime>0</TotalTime>
  <Words>2658</Words>
  <Application>Microsoft Office PowerPoint</Application>
  <PresentationFormat>Grand écran</PresentationFormat>
  <Paragraphs>306</Paragraphs>
  <Slides>35</Slides>
  <Notes>31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Aptos</vt:lpstr>
      <vt:lpstr>Aptos Display</vt:lpstr>
      <vt:lpstr>Arial</vt:lpstr>
      <vt:lpstr>Calibri</vt:lpstr>
      <vt:lpstr>Google Sans</vt:lpstr>
      <vt:lpstr>Wingdings</vt:lpstr>
      <vt:lpstr>Thème Office</vt:lpstr>
      <vt:lpstr>Dispositif d’accueil pour patients avec troubles du spectre autistique (TSA) et du développement intellectuel (TDI)</vt:lpstr>
      <vt:lpstr>Plan de présentation</vt:lpstr>
      <vt:lpstr>Maxime Moulin  </vt:lpstr>
      <vt:lpstr>Introduction</vt:lpstr>
      <vt:lpstr>Enjeux</vt:lpstr>
      <vt:lpstr>Finalité du projet </vt:lpstr>
      <vt:lpstr>Projet institutionnel DAC-TSA</vt:lpstr>
      <vt:lpstr>Projet institutionnel DAC-TSA</vt:lpstr>
      <vt:lpstr>Ressources: Sites intranet et internet </vt:lpstr>
      <vt:lpstr>Ressources : documentation</vt:lpstr>
      <vt:lpstr>Présentation PowerPoint</vt:lpstr>
      <vt:lpstr>Présentation PowerPoint</vt:lpstr>
      <vt:lpstr>Ressources : formations</vt:lpstr>
      <vt:lpstr>Emmanuel Eparvier </vt:lpstr>
      <vt:lpstr>Facteurs d’influences d’un environnement favorable à la qualité des soins hospitaliers des personnes avec TDI et/ou TSA</vt:lpstr>
      <vt:lpstr>Enquête auprès des professionnels du CHUV</vt:lpstr>
      <vt:lpstr>Présentation PowerPoint</vt:lpstr>
      <vt:lpstr>Rôles clés de l’infirmière du dispositif d’accueil</vt:lpstr>
      <vt:lpstr>Obstacles et facilitateurs : du point de vue de l’infirmière du dispositif d’accueil</vt:lpstr>
      <vt:lpstr>Le Dispositif d’accueil</vt:lpstr>
      <vt:lpstr>Modalités d’intervention</vt:lpstr>
      <vt:lpstr>Intervention infirmière du dispositif d’accueil</vt:lpstr>
      <vt:lpstr>Évaluation clinique infirmière</vt:lpstr>
      <vt:lpstr>Présentation PowerPoint</vt:lpstr>
      <vt:lpstr>Présentation PowerPoint</vt:lpstr>
      <vt:lpstr>Présentation PowerPoint</vt:lpstr>
      <vt:lpstr>Ajustements raisonnables du parcours de soins</vt:lpstr>
      <vt:lpstr>Perspectives cliniques et de recherche</vt:lpstr>
      <vt:lpstr>Maxime Moulin  </vt:lpstr>
      <vt:lpstr>Résultats</vt:lpstr>
      <vt:lpstr>Présentation PowerPoint</vt:lpstr>
      <vt:lpstr>Présentation PowerPoint</vt:lpstr>
      <vt:lpstr>Les développements possibles</vt:lpstr>
      <vt:lpstr>Les suites institutionnelles</vt:lpstr>
      <vt:lpstr>Références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Soares, João</dc:creator>
  <cp:lastModifiedBy>Moulin Maxime</cp:lastModifiedBy>
  <cp:revision>11</cp:revision>
  <cp:lastPrinted>2026-04-01T13:33:17Z</cp:lastPrinted>
  <dcterms:created xsi:type="dcterms:W3CDTF">2026-03-26T18:04:44Z</dcterms:created>
  <dcterms:modified xsi:type="dcterms:W3CDTF">2026-04-15T15:23:18Z</dcterms:modified>
</cp:coreProperties>
</file>